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75" r:id="rId4"/>
    <p:sldId id="260" r:id="rId5"/>
    <p:sldId id="282" r:id="rId6"/>
    <p:sldId id="263" r:id="rId7"/>
    <p:sldId id="268" r:id="rId8"/>
    <p:sldId id="267" r:id="rId9"/>
    <p:sldId id="284" r:id="rId10"/>
    <p:sldId id="285" r:id="rId11"/>
    <p:sldId id="292" r:id="rId12"/>
    <p:sldId id="307" r:id="rId13"/>
    <p:sldId id="308" r:id="rId14"/>
    <p:sldId id="297" r:id="rId15"/>
    <p:sldId id="298" r:id="rId16"/>
    <p:sldId id="299" r:id="rId17"/>
    <p:sldId id="300" r:id="rId18"/>
    <p:sldId id="301" r:id="rId19"/>
    <p:sldId id="313" r:id="rId20"/>
    <p:sldId id="302" r:id="rId21"/>
    <p:sldId id="303" r:id="rId22"/>
    <p:sldId id="304" r:id="rId23"/>
    <p:sldId id="305" r:id="rId24"/>
    <p:sldId id="293" r:id="rId25"/>
    <p:sldId id="309" r:id="rId26"/>
    <p:sldId id="310" r:id="rId27"/>
    <p:sldId id="311" r:id="rId28"/>
    <p:sldId id="306" r:id="rId29"/>
    <p:sldId id="312" r:id="rId30"/>
    <p:sldId id="290" r:id="rId31"/>
    <p:sldId id="294" r:id="rId32"/>
    <p:sldId id="295" r:id="rId33"/>
    <p:sldId id="296" r:id="rId34"/>
    <p:sldId id="287" r:id="rId35"/>
    <p:sldId id="286" r:id="rId36"/>
    <p:sldId id="273" r:id="rId37"/>
    <p:sldId id="288" r:id="rId38"/>
    <p:sldId id="274" r:id="rId39"/>
    <p:sldId id="280" r:id="rId40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87" autoAdjust="0"/>
    <p:restoredTop sz="86387" autoAdjust="0"/>
  </p:normalViewPr>
  <p:slideViewPr>
    <p:cSldViewPr snapToGrid="0">
      <p:cViewPr varScale="1">
        <p:scale>
          <a:sx n="94" d="100"/>
          <a:sy n="94" d="100"/>
        </p:scale>
        <p:origin x="108" y="6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5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D6968-8E22-46E4-85DD-536289BD3C6D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AD846-781A-46C7-80EC-ECEDD604EE4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91124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AD846-781A-46C7-80EC-ECEDD604EE41}" type="slidenum">
              <a:rPr lang="ro-RO" smtClean="0"/>
              <a:t>18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37120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3AD846-781A-46C7-80EC-ECEDD604EE41}" type="slidenum">
              <a:rPr lang="ro-RO" smtClean="0"/>
              <a:t>24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10500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 smtClean="0"/>
              <a:t>Clic pentru a edita stilul de subtitlu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4985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6663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66658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9041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9293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60829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58753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6621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6464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2205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82977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DC31-1176-40D3-A736-2A981682D135}" type="datetimeFigureOut">
              <a:rPr lang="ro-RO" smtClean="0"/>
              <a:t>joi, 14.07.2016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302D8-AA80-46D9-AC17-5614B04E13D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9342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coalatefaceom.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524000" y="1842448"/>
            <a:ext cx="9144000" cy="1667514"/>
          </a:xfrm>
        </p:spPr>
        <p:txBody>
          <a:bodyPr>
            <a:normAutofit/>
          </a:bodyPr>
          <a:lstStyle/>
          <a:p>
            <a:r>
              <a:rPr lang="ro-RO" sz="6600" dirty="0" smtClean="0"/>
              <a:t>Școala te face OM!</a:t>
            </a:r>
            <a:endParaRPr lang="ro-RO" sz="6600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524000" y="4176214"/>
            <a:ext cx="9144000" cy="1081585"/>
          </a:xfrm>
        </p:spPr>
        <p:txBody>
          <a:bodyPr/>
          <a:lstStyle/>
          <a:p>
            <a:r>
              <a:rPr lang="en-US" i="1" dirty="0" err="1"/>
              <a:t>Proiect</a:t>
            </a:r>
            <a:r>
              <a:rPr lang="en-US" i="1" dirty="0"/>
              <a:t> </a:t>
            </a:r>
            <a:r>
              <a:rPr lang="en-US" i="1" dirty="0" err="1"/>
              <a:t>finanţat</a:t>
            </a:r>
            <a:r>
              <a:rPr lang="en-US" i="1" dirty="0"/>
              <a:t> cu </a:t>
            </a:r>
            <a:r>
              <a:rPr lang="en-US" i="1" dirty="0" err="1"/>
              <a:t>sprijinul</a:t>
            </a:r>
            <a:r>
              <a:rPr lang="en-US" i="1" dirty="0"/>
              <a:t> </a:t>
            </a:r>
            <a:r>
              <a:rPr lang="en-US" i="1" dirty="0" err="1"/>
              <a:t>financiar</a:t>
            </a:r>
            <a:r>
              <a:rPr lang="en-US" i="1" dirty="0"/>
              <a:t> al </a:t>
            </a:r>
            <a:r>
              <a:rPr lang="en-US" i="1" dirty="0" err="1"/>
              <a:t>Programului</a:t>
            </a:r>
            <a:r>
              <a:rPr lang="en-US" i="1" dirty="0"/>
              <a:t> RO10 - CORAI, program </a:t>
            </a:r>
            <a:r>
              <a:rPr lang="en-US" i="1" dirty="0" err="1"/>
              <a:t>finanţat</a:t>
            </a:r>
            <a:r>
              <a:rPr lang="en-US" i="1" dirty="0"/>
              <a:t> de </a:t>
            </a:r>
            <a:r>
              <a:rPr lang="en-US" i="1" dirty="0" err="1"/>
              <a:t>Granturile</a:t>
            </a:r>
            <a:r>
              <a:rPr lang="en-US" i="1" dirty="0"/>
              <a:t> SEE 2009-2014 </a:t>
            </a:r>
            <a:r>
              <a:rPr lang="en-US" i="1" dirty="0" err="1"/>
              <a:t>şi</a:t>
            </a:r>
            <a:r>
              <a:rPr lang="en-US" i="1" dirty="0"/>
              <a:t> </a:t>
            </a:r>
            <a:r>
              <a:rPr lang="en-US" i="1" dirty="0" err="1"/>
              <a:t>administrat</a:t>
            </a:r>
            <a:r>
              <a:rPr lang="en-US" i="1" dirty="0"/>
              <a:t> de </a:t>
            </a:r>
            <a:r>
              <a:rPr lang="en-US" i="1" dirty="0" err="1"/>
              <a:t>Fondul</a:t>
            </a:r>
            <a:r>
              <a:rPr lang="en-US" i="1" dirty="0"/>
              <a:t> </a:t>
            </a:r>
            <a:r>
              <a:rPr lang="en-US" i="1" dirty="0" err="1"/>
              <a:t>Român</a:t>
            </a:r>
            <a:r>
              <a:rPr lang="en-US" i="1" dirty="0"/>
              <a:t> de </a:t>
            </a:r>
            <a:r>
              <a:rPr lang="en-US" i="1" dirty="0" err="1"/>
              <a:t>Dezvoltare</a:t>
            </a:r>
            <a:r>
              <a:rPr lang="en-US" i="1" dirty="0"/>
              <a:t> </a:t>
            </a:r>
            <a:r>
              <a:rPr lang="en-US" i="1" dirty="0" err="1"/>
              <a:t>Socială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363538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09230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75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just">
              <a:buNone/>
            </a:pPr>
            <a:r>
              <a:rPr lang="ro-RO" b="1" i="1" dirty="0" smtClean="0"/>
              <a:t>	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541416" y="2446162"/>
            <a:ext cx="87434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o-RO" sz="2000" b="1" dirty="0" smtClean="0"/>
          </a:p>
          <a:p>
            <a:pPr algn="just"/>
            <a:r>
              <a:rPr lang="en-US" sz="2800" b="1" dirty="0" err="1" smtClean="0"/>
              <a:t>Unul</a:t>
            </a:r>
            <a:r>
              <a:rPr lang="en-US" sz="2800" b="1" dirty="0" smtClean="0"/>
              <a:t> </a:t>
            </a:r>
            <a:r>
              <a:rPr lang="en-US" sz="2800" b="1" dirty="0"/>
              <a:t>din </a:t>
            </a:r>
            <a:r>
              <a:rPr lang="en-US" sz="2800" b="1" dirty="0" err="1"/>
              <a:t>cele</a:t>
            </a:r>
            <a:r>
              <a:rPr lang="en-US" sz="2800" b="1" dirty="0"/>
              <a:t> </a:t>
            </a:r>
            <a:r>
              <a:rPr lang="en-US" sz="2800" b="1" dirty="0" err="1"/>
              <a:t>cinci</a:t>
            </a:r>
            <a:r>
              <a:rPr lang="en-US" sz="2800" b="1" dirty="0"/>
              <a:t> </a:t>
            </a:r>
            <a:r>
              <a:rPr lang="en-US" sz="2800" b="1" dirty="0" err="1"/>
              <a:t>obiective</a:t>
            </a:r>
            <a:r>
              <a:rPr lang="en-US" sz="2800" b="1" dirty="0"/>
              <a:t> </a:t>
            </a:r>
            <a:r>
              <a:rPr lang="en-US" sz="2800" b="1" dirty="0" err="1"/>
              <a:t>principale</a:t>
            </a:r>
            <a:r>
              <a:rPr lang="en-US" sz="2800" b="1" dirty="0"/>
              <a:t> ale </a:t>
            </a:r>
            <a:r>
              <a:rPr lang="en-US" sz="2800" b="1" dirty="0" err="1" smtClean="0"/>
              <a:t>strategi</a:t>
            </a:r>
            <a:r>
              <a:rPr lang="ro-RO" sz="2800" b="1" dirty="0" smtClean="0"/>
              <a:t>ei Europa 2020</a:t>
            </a:r>
            <a:r>
              <a:rPr lang="en-US" sz="2800" b="1" dirty="0" smtClean="0"/>
              <a:t> </a:t>
            </a:r>
            <a:r>
              <a:rPr lang="en-US" sz="2800" b="1" dirty="0" err="1"/>
              <a:t>este</a:t>
            </a:r>
            <a:r>
              <a:rPr lang="en-US" sz="2800" b="1" dirty="0"/>
              <a:t> de a reduce </a:t>
            </a:r>
            <a:r>
              <a:rPr lang="en-US" sz="2800" b="1" dirty="0" err="1"/>
              <a:t>ratele</a:t>
            </a:r>
            <a:r>
              <a:rPr lang="en-US" sz="2800" b="1" dirty="0"/>
              <a:t> </a:t>
            </a:r>
            <a:r>
              <a:rPr lang="en-US" sz="2800" b="1" dirty="0" err="1"/>
              <a:t>părăsirii</a:t>
            </a:r>
            <a:r>
              <a:rPr lang="en-US" sz="2800" b="1" dirty="0"/>
              <a:t> </a:t>
            </a:r>
            <a:r>
              <a:rPr lang="en-US" sz="2800" b="1" dirty="0" err="1"/>
              <a:t>timpurii</a:t>
            </a:r>
            <a:r>
              <a:rPr lang="en-US" sz="2800" b="1" dirty="0"/>
              <a:t> a </a:t>
            </a:r>
            <a:r>
              <a:rPr lang="en-US" sz="2800" b="1" dirty="0" err="1"/>
              <a:t>școlii</a:t>
            </a:r>
            <a:r>
              <a:rPr lang="en-US" sz="2800" b="1" dirty="0"/>
              <a:t> </a:t>
            </a:r>
            <a:r>
              <a:rPr lang="en-US" sz="2800" b="1" dirty="0" err="1"/>
              <a:t>în</a:t>
            </a:r>
            <a:r>
              <a:rPr lang="en-US" sz="2800" b="1" dirty="0"/>
              <a:t> </a:t>
            </a:r>
            <a:r>
              <a:rPr lang="en-US" sz="2800" b="1" dirty="0" err="1"/>
              <a:t>UE</a:t>
            </a:r>
            <a:r>
              <a:rPr lang="en-US" sz="2800" b="1" dirty="0"/>
              <a:t> la </a:t>
            </a:r>
            <a:r>
              <a:rPr lang="en-US" sz="2800" b="1" dirty="0" err="1"/>
              <a:t>mai</a:t>
            </a:r>
            <a:r>
              <a:rPr lang="en-US" sz="2800" b="1" dirty="0"/>
              <a:t> </a:t>
            </a:r>
            <a:r>
              <a:rPr lang="en-US" sz="2800" b="1" dirty="0" err="1"/>
              <a:t>puțin</a:t>
            </a:r>
            <a:r>
              <a:rPr lang="en-US" sz="2800" b="1" dirty="0"/>
              <a:t> de 10% </a:t>
            </a:r>
            <a:r>
              <a:rPr lang="en-US" sz="2800" b="1" dirty="0" err="1"/>
              <a:t>până</a:t>
            </a:r>
            <a:r>
              <a:rPr lang="en-US" sz="2800" b="1" dirty="0"/>
              <a:t> </a:t>
            </a:r>
            <a:r>
              <a:rPr lang="en-US" sz="2800" b="1" dirty="0" err="1"/>
              <a:t>în</a:t>
            </a:r>
            <a:r>
              <a:rPr lang="en-US" sz="2800" b="1" dirty="0"/>
              <a:t> </a:t>
            </a:r>
            <a:r>
              <a:rPr lang="en-US" sz="2800" b="1" dirty="0" err="1"/>
              <a:t>anul</a:t>
            </a:r>
            <a:r>
              <a:rPr lang="en-US" sz="2800" b="1" dirty="0"/>
              <a:t> 2020</a:t>
            </a:r>
            <a:r>
              <a:rPr lang="en-US" sz="2800" b="1" dirty="0" smtClean="0"/>
              <a:t>.</a:t>
            </a:r>
            <a:endParaRPr lang="ro-RO" sz="2800" b="1" dirty="0" smtClean="0"/>
          </a:p>
          <a:p>
            <a:pPr algn="ctr"/>
            <a:endParaRPr lang="ro-RO" sz="2000" dirty="0"/>
          </a:p>
          <a:p>
            <a:pPr algn="ctr"/>
            <a:endParaRPr lang="ro-RO" sz="2000" dirty="0"/>
          </a:p>
        </p:txBody>
      </p:sp>
    </p:spTree>
    <p:extLst>
      <p:ext uri="{BB962C8B-B14F-4D97-AF65-F5344CB8AC3E}">
        <p14:creationId xmlns:p14="http://schemas.microsoft.com/office/powerpoint/2010/main" val="257251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just">
              <a:buNone/>
            </a:pPr>
            <a:r>
              <a:rPr lang="ro-RO" b="1" i="1" dirty="0" smtClean="0"/>
              <a:t>	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1506583" y="2214254"/>
            <a:ext cx="87434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i="1" dirty="0" err="1"/>
              <a:t>Prevenirea</a:t>
            </a:r>
            <a:r>
              <a:rPr lang="en-US" sz="2800" b="1" i="1" dirty="0"/>
              <a:t> </a:t>
            </a:r>
            <a:r>
              <a:rPr lang="en-US" sz="2800" b="1" i="1" dirty="0" err="1"/>
              <a:t>părăsirii</a:t>
            </a:r>
            <a:r>
              <a:rPr lang="en-US" sz="2800" b="1" i="1" dirty="0"/>
              <a:t> </a:t>
            </a:r>
            <a:r>
              <a:rPr lang="en-US" sz="2800" b="1" i="1" dirty="0" err="1"/>
              <a:t>timpurii</a:t>
            </a:r>
            <a:r>
              <a:rPr lang="en-US" sz="2800" b="1" i="1" dirty="0"/>
              <a:t> a </a:t>
            </a:r>
            <a:r>
              <a:rPr lang="en-US" sz="2800" b="1" i="1" dirty="0" err="1"/>
              <a:t>școlii</a:t>
            </a:r>
            <a:r>
              <a:rPr lang="en-US" sz="2800" b="1" i="1" dirty="0"/>
              <a:t> </a:t>
            </a:r>
            <a:r>
              <a:rPr lang="en-US" sz="2800" dirty="0" err="1"/>
              <a:t>este</a:t>
            </a:r>
            <a:r>
              <a:rPr lang="en-US" sz="2800" dirty="0"/>
              <a:t> </a:t>
            </a:r>
            <a:r>
              <a:rPr lang="en-US" sz="2800" dirty="0" err="1"/>
              <a:t>considerată</a:t>
            </a:r>
            <a:r>
              <a:rPr lang="en-US" sz="2800" dirty="0"/>
              <a:t> ca </a:t>
            </a:r>
            <a:r>
              <a:rPr lang="en-US" sz="2800" dirty="0" err="1"/>
              <a:t>fiind</a:t>
            </a:r>
            <a:r>
              <a:rPr lang="en-US" sz="2800" dirty="0"/>
              <a:t> </a:t>
            </a:r>
            <a:r>
              <a:rPr lang="en-US" sz="2800" dirty="0" err="1"/>
              <a:t>deosebit</a:t>
            </a:r>
            <a:r>
              <a:rPr lang="en-US" sz="2800" dirty="0"/>
              <a:t> de </a:t>
            </a:r>
            <a:r>
              <a:rPr lang="en-US" sz="2800" dirty="0" err="1"/>
              <a:t>importantă</a:t>
            </a:r>
            <a:r>
              <a:rPr lang="en-US" sz="2800" dirty="0"/>
              <a:t>, nu </a:t>
            </a:r>
            <a:r>
              <a:rPr lang="en-US" sz="2800" dirty="0" err="1"/>
              <a:t>numai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a </a:t>
            </a:r>
            <a:r>
              <a:rPr lang="en-US" sz="2800" dirty="0" err="1"/>
              <a:t>combate</a:t>
            </a:r>
            <a:r>
              <a:rPr lang="en-US" sz="2800" dirty="0"/>
              <a:t> </a:t>
            </a:r>
            <a:r>
              <a:rPr lang="en-US" sz="2800" dirty="0" err="1"/>
              <a:t>consecințele</a:t>
            </a:r>
            <a:r>
              <a:rPr lang="en-US" sz="2800" dirty="0"/>
              <a:t> negative ale </a:t>
            </a:r>
            <a:r>
              <a:rPr lang="en-US" sz="2800" dirty="0" err="1"/>
              <a:t>sărăciei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excluziunii</a:t>
            </a:r>
            <a:r>
              <a:rPr lang="en-US" sz="2800" dirty="0"/>
              <a:t> </a:t>
            </a:r>
            <a:r>
              <a:rPr lang="en-US" sz="2800" dirty="0" err="1"/>
              <a:t>sociale</a:t>
            </a:r>
            <a:r>
              <a:rPr lang="en-US" sz="2800" dirty="0"/>
              <a:t> </a:t>
            </a:r>
            <a:r>
              <a:rPr lang="en-US" sz="2800" dirty="0" err="1"/>
              <a:t>asupra</a:t>
            </a:r>
            <a:r>
              <a:rPr lang="en-US" sz="2800" dirty="0"/>
              <a:t> </a:t>
            </a:r>
            <a:r>
              <a:rPr lang="en-US" sz="2800" dirty="0" err="1"/>
              <a:t>dezvoltării</a:t>
            </a:r>
            <a:r>
              <a:rPr lang="en-US" sz="2800" dirty="0"/>
              <a:t> </a:t>
            </a:r>
            <a:r>
              <a:rPr lang="en-US" sz="2800" dirty="0" err="1"/>
              <a:t>copilului</a:t>
            </a:r>
            <a:r>
              <a:rPr lang="en-US" sz="2800" dirty="0"/>
              <a:t>, </a:t>
            </a:r>
            <a:r>
              <a:rPr lang="en-US" sz="2800" dirty="0" err="1"/>
              <a:t>dar</a:t>
            </a:r>
            <a:r>
              <a:rPr lang="en-US" sz="2800" dirty="0"/>
              <a:t> </a:t>
            </a:r>
            <a:r>
              <a:rPr lang="en-US" sz="2800" dirty="0" err="1"/>
              <a:t>și</a:t>
            </a:r>
            <a:r>
              <a:rPr lang="en-US" sz="2800" dirty="0"/>
              <a:t> </a:t>
            </a:r>
            <a:r>
              <a:rPr lang="en-US" sz="2800" dirty="0" err="1"/>
              <a:t>pentru</a:t>
            </a:r>
            <a:r>
              <a:rPr lang="en-US" sz="2800" dirty="0"/>
              <a:t> a </a:t>
            </a:r>
            <a:r>
              <a:rPr lang="en-US" sz="2800" dirty="0" err="1"/>
              <a:t>oferi</a:t>
            </a:r>
            <a:r>
              <a:rPr lang="en-US" sz="2800" dirty="0"/>
              <a:t> </a:t>
            </a:r>
            <a:r>
              <a:rPr lang="en-US" sz="2800" dirty="0" err="1"/>
              <a:t>copiilor</a:t>
            </a:r>
            <a:r>
              <a:rPr lang="en-US" sz="2800" dirty="0"/>
              <a:t> </a:t>
            </a:r>
            <a:r>
              <a:rPr lang="en-US" sz="2800" dirty="0" err="1"/>
              <a:t>mijloacele</a:t>
            </a:r>
            <a:r>
              <a:rPr lang="en-US" sz="2800" dirty="0"/>
              <a:t> </a:t>
            </a:r>
            <a:r>
              <a:rPr lang="en-US" sz="2800" dirty="0" err="1"/>
              <a:t>necesare</a:t>
            </a:r>
            <a:r>
              <a:rPr lang="en-US" sz="2800" dirty="0"/>
              <a:t> </a:t>
            </a:r>
            <a:r>
              <a:rPr lang="en-US" sz="2800" b="1" i="1" dirty="0" err="1"/>
              <a:t>pentru</a:t>
            </a:r>
            <a:r>
              <a:rPr lang="en-US" sz="2800" b="1" i="1" dirty="0"/>
              <a:t> a </a:t>
            </a:r>
            <a:r>
              <a:rPr lang="en-US" sz="2800" b="1" i="1" dirty="0" err="1"/>
              <a:t>întrerupe</a:t>
            </a:r>
            <a:r>
              <a:rPr lang="en-US" sz="2800" b="1" i="1" dirty="0"/>
              <a:t> </a:t>
            </a:r>
            <a:r>
              <a:rPr lang="en-US" sz="2800" b="1" i="1" dirty="0" err="1"/>
              <a:t>ciclul</a:t>
            </a:r>
            <a:r>
              <a:rPr lang="en-US" sz="2800" b="1" i="1" dirty="0"/>
              <a:t> de </a:t>
            </a:r>
            <a:r>
              <a:rPr lang="en-US" sz="2800" b="1" i="1" dirty="0" err="1"/>
              <a:t>transmitere</a:t>
            </a:r>
            <a:r>
              <a:rPr lang="en-US" sz="2800" b="1" i="1" dirty="0"/>
              <a:t> a </a:t>
            </a:r>
            <a:r>
              <a:rPr lang="en-US" sz="2800" b="1" i="1" dirty="0" err="1"/>
              <a:t>dezavantajului</a:t>
            </a:r>
            <a:r>
              <a:rPr lang="en-US" sz="2800" b="1" i="1" dirty="0"/>
              <a:t> </a:t>
            </a:r>
            <a:r>
              <a:rPr lang="en-US" sz="2800" b="1" i="1" dirty="0" err="1"/>
              <a:t>între</a:t>
            </a:r>
            <a:r>
              <a:rPr lang="en-US" sz="2800" b="1" i="1" dirty="0"/>
              <a:t> </a:t>
            </a:r>
            <a:r>
              <a:rPr lang="en-US" sz="2800" b="1" i="1" dirty="0" err="1"/>
              <a:t>generații</a:t>
            </a:r>
            <a:r>
              <a:rPr lang="en-US" sz="2800" dirty="0"/>
              <a:t>. </a:t>
            </a:r>
            <a:endParaRPr lang="ro-RO" sz="2800" dirty="0"/>
          </a:p>
        </p:txBody>
      </p:sp>
    </p:spTree>
    <p:extLst>
      <p:ext uri="{BB962C8B-B14F-4D97-AF65-F5344CB8AC3E}">
        <p14:creationId xmlns:p14="http://schemas.microsoft.com/office/powerpoint/2010/main" val="403575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8200" y="1333132"/>
            <a:ext cx="10515600" cy="803584"/>
          </a:xfrm>
        </p:spPr>
        <p:txBody>
          <a:bodyPr>
            <a:normAutofit/>
          </a:bodyPr>
          <a:lstStyle/>
          <a:p>
            <a:pPr algn="ctr"/>
            <a:r>
              <a:rPr lang="ro-RO" sz="2700" b="1" dirty="0" smtClean="0"/>
              <a:t/>
            </a:r>
            <a:br>
              <a:rPr lang="ro-RO" sz="2700" b="1" dirty="0" smtClean="0"/>
            </a:br>
            <a:endParaRPr lang="ro-RO" sz="2200" b="1" dirty="0">
              <a:latin typeface="+mn-lt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914400" y="2455817"/>
            <a:ext cx="10439400" cy="310753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 smtClean="0"/>
              <a:t>Deseori</a:t>
            </a:r>
            <a:r>
              <a:rPr lang="ro-RO" sz="2400" dirty="0"/>
              <a:t>, </a:t>
            </a:r>
            <a:r>
              <a:rPr lang="ro-RO" sz="2400" b="1" i="1" dirty="0"/>
              <a:t>abandonul </a:t>
            </a:r>
            <a:r>
              <a:rPr lang="ro-RO" sz="2400" b="1" i="1" dirty="0" smtClean="0"/>
              <a:t>școlar </a:t>
            </a:r>
            <a:r>
              <a:rPr lang="ro-RO" sz="2400" b="1" i="1" dirty="0"/>
              <a:t>este precedat sau acompaniat </a:t>
            </a:r>
            <a:r>
              <a:rPr lang="ro-RO" sz="2400" dirty="0"/>
              <a:t>de alte fenomene negative la care este supus copilul: </a:t>
            </a:r>
            <a:r>
              <a:rPr lang="ro-RO" sz="2400" b="1" dirty="0"/>
              <a:t>abuz, neglijare, exploatare prin munca, violenta domestica, </a:t>
            </a:r>
            <a:r>
              <a:rPr lang="ro-RO" sz="2400" b="1" dirty="0" smtClean="0"/>
              <a:t>sărăcie, </a:t>
            </a:r>
            <a:r>
              <a:rPr lang="ro-RO" sz="2400" b="1" dirty="0"/>
              <a:t>etc. </a:t>
            </a:r>
            <a:endParaRPr lang="ro-RO" sz="2400" b="1" dirty="0" smtClean="0"/>
          </a:p>
          <a:p>
            <a:pPr marL="0" indent="0" algn="just">
              <a:buNone/>
            </a:pPr>
            <a:endParaRPr lang="ro-RO" sz="1400" dirty="0" smtClean="0"/>
          </a:p>
          <a:p>
            <a:pPr marL="0" indent="0" algn="just">
              <a:buNone/>
            </a:pPr>
            <a:r>
              <a:rPr lang="ro-RO" sz="2400" dirty="0" smtClean="0"/>
              <a:t>Acestea </a:t>
            </a:r>
            <a:r>
              <a:rPr lang="ro-RO" sz="2400" dirty="0"/>
              <a:t>sunt </a:t>
            </a:r>
            <a:r>
              <a:rPr lang="ro-RO" sz="2400" dirty="0" smtClean="0"/>
              <a:t>condiționate </a:t>
            </a:r>
            <a:r>
              <a:rPr lang="ro-RO" sz="2400" dirty="0"/>
              <a:t>de </a:t>
            </a:r>
            <a:r>
              <a:rPr lang="ro-RO" sz="2400" dirty="0" smtClean="0"/>
              <a:t>situația </a:t>
            </a:r>
            <a:r>
              <a:rPr lang="ro-RO" sz="2400" dirty="0"/>
              <a:t>precara a nivelului de trai al familiilor vulnerabile </a:t>
            </a:r>
            <a:r>
              <a:rPr lang="ro-RO" sz="2400" dirty="0" smtClean="0"/>
              <a:t>și </a:t>
            </a:r>
            <a:r>
              <a:rPr lang="ro-RO" sz="2400" dirty="0"/>
              <a:t>defavorizate, de modelul cultural al acestora, de carențe în educația acestora, gradul de izolare geografica </a:t>
            </a:r>
            <a:r>
              <a:rPr lang="ro-RO" sz="2400" dirty="0" smtClean="0"/>
              <a:t>și socială </a:t>
            </a:r>
            <a:r>
              <a:rPr lang="ro-RO" sz="2400" dirty="0"/>
              <a:t>a familiei și de modalitățile în care sunt exercitate abilitățile și competentele parentale</a:t>
            </a:r>
            <a:r>
              <a:rPr lang="ro-RO" sz="2400" dirty="0" smtClean="0"/>
              <a:t>.</a:t>
            </a:r>
          </a:p>
          <a:p>
            <a:pPr marL="0" indent="0" algn="just">
              <a:buNone/>
            </a:pPr>
            <a:endParaRPr lang="ro-RO" sz="20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70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793966"/>
            <a:ext cx="10515600" cy="37606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b="1" dirty="0" smtClean="0"/>
          </a:p>
          <a:p>
            <a:pPr marL="0" indent="0" algn="ctr">
              <a:buNone/>
            </a:pPr>
            <a:endParaRPr lang="ro-RO" b="1" dirty="0" smtClean="0"/>
          </a:p>
          <a:p>
            <a:pPr marL="0" indent="0" algn="ctr">
              <a:buNone/>
            </a:pPr>
            <a:r>
              <a:rPr lang="en-US" b="1" dirty="0" err="1" smtClean="0"/>
              <a:t>Procentul</a:t>
            </a:r>
            <a:r>
              <a:rPr lang="en-US" b="1" dirty="0" smtClean="0"/>
              <a:t> </a:t>
            </a:r>
            <a:r>
              <a:rPr lang="ro-RO" b="1" dirty="0"/>
              <a:t>în creștere al copiilor care abandonează școala la nivelul județului Vaslui a fost premisa care a fundamentat intervenția în cadrul comunităților din mediul rural al județului</a:t>
            </a:r>
            <a:r>
              <a:rPr lang="ro-RO" b="1" dirty="0" smtClean="0"/>
              <a:t>.</a:t>
            </a:r>
            <a:endParaRPr lang="ro-RO" b="1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669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ctr">
              <a:buNone/>
            </a:pPr>
            <a:r>
              <a:rPr lang="ro-RO" dirty="0" smtClean="0"/>
              <a:t>Pentru o perioadă de 16 luni, Unitatea Administrativ Teritorială - </a:t>
            </a:r>
            <a:r>
              <a:rPr lang="ro-RO" dirty="0" err="1" smtClean="0"/>
              <a:t>Judeţul</a:t>
            </a:r>
            <a:r>
              <a:rPr lang="ro-RO" dirty="0" smtClean="0"/>
              <a:t> Vaslui în </a:t>
            </a:r>
            <a:r>
              <a:rPr lang="ro-RO" dirty="0"/>
              <a:t>parteneriat cu </a:t>
            </a:r>
            <a:r>
              <a:rPr lang="ro-RO" dirty="0" smtClean="0"/>
              <a:t>Filiala Iași a Fundației </a:t>
            </a:r>
            <a:r>
              <a:rPr lang="ro-RO" dirty="0" err="1" smtClean="0"/>
              <a:t>HOLT</a:t>
            </a:r>
            <a:r>
              <a:rPr lang="ro-RO" dirty="0" smtClean="0"/>
              <a:t> România, a realizat începând cu 21.01.2015, </a:t>
            </a:r>
            <a:r>
              <a:rPr lang="ro-RO" dirty="0" err="1" smtClean="0"/>
              <a:t>activităţi</a:t>
            </a:r>
            <a:r>
              <a:rPr lang="ro-RO" dirty="0" smtClean="0"/>
              <a:t> </a:t>
            </a:r>
            <a:r>
              <a:rPr lang="ro-RO" dirty="0"/>
              <a:t>destinate copiilor </a:t>
            </a:r>
            <a:r>
              <a:rPr lang="ro-RO" dirty="0" err="1"/>
              <a:t>expuşi</a:t>
            </a:r>
            <a:r>
              <a:rPr lang="ro-RO" dirty="0"/>
              <a:t> riscului de abandon </a:t>
            </a:r>
            <a:r>
              <a:rPr lang="ro-RO" dirty="0" err="1" smtClean="0"/>
              <a:t>şcolar</a:t>
            </a:r>
            <a:r>
              <a:rPr lang="ro-RO" dirty="0" smtClean="0"/>
              <a:t>, în </a:t>
            </a:r>
            <a:r>
              <a:rPr lang="ro-RO" dirty="0"/>
              <a:t>fiecare comună din județul </a:t>
            </a:r>
            <a:r>
              <a:rPr lang="ro-RO" dirty="0" smtClean="0"/>
              <a:t>Vaslui, </a:t>
            </a:r>
            <a:r>
              <a:rPr lang="ro-RO" dirty="0"/>
              <a:t>prin </a:t>
            </a:r>
            <a:r>
              <a:rPr lang="ro-RO" dirty="0" smtClean="0"/>
              <a:t>proiectul</a:t>
            </a:r>
          </a:p>
          <a:p>
            <a:pPr marL="0" indent="0" algn="ctr">
              <a:buNone/>
            </a:pPr>
            <a:r>
              <a:rPr lang="ro-RO" dirty="0" smtClean="0"/>
              <a:t> </a:t>
            </a:r>
            <a:r>
              <a:rPr lang="ro-RO" b="1" dirty="0"/>
              <a:t>“Școala te face OM</a:t>
            </a:r>
            <a:r>
              <a:rPr lang="ro-RO" b="1" dirty="0" smtClean="0"/>
              <a:t>!”. </a:t>
            </a:r>
            <a:endParaRPr lang="ro-RO" b="1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413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/>
          <a:lstStyle/>
          <a:p>
            <a:pPr marL="0" indent="0" algn="ctr">
              <a:buNone/>
            </a:pPr>
            <a:r>
              <a:rPr lang="ro-RO" b="1" i="1" dirty="0" smtClean="0"/>
              <a:t>Proiectul și-a propus </a:t>
            </a:r>
            <a:r>
              <a:rPr lang="ro-RO" b="1" i="1" dirty="0"/>
              <a:t>implementarea unor noi servicii integrate în toate cele 81 de comune din mediul rural din Județul Vaslui, în vederea prevenirii abandonului școlar și a creșterii participării școlare a minim 1200 de copii din clasele I-IV (300 de etnie romă), cu risc de abandon școlar din cauza sărăciei, a problemelor familiale și a izolării</a:t>
            </a:r>
            <a:r>
              <a:rPr lang="ro-RO" b="1" i="1" dirty="0" smtClean="0"/>
              <a:t>.</a:t>
            </a:r>
            <a:endParaRPr lang="en-US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09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b="1" dirty="0" smtClean="0"/>
              <a:t>Grupul țintă </a:t>
            </a:r>
            <a:r>
              <a:rPr lang="ro-RO" dirty="0" smtClean="0"/>
              <a:t>– </a:t>
            </a:r>
            <a:r>
              <a:rPr lang="ro-RO" i="1" dirty="0" smtClean="0"/>
              <a:t>cei 1.200 copii </a:t>
            </a:r>
            <a:r>
              <a:rPr lang="ro-RO" i="1" dirty="0"/>
              <a:t>(dintre care 300 de etnie romă) identificați de Centrul Județean de </a:t>
            </a:r>
            <a:r>
              <a:rPr lang="ro-RO" i="1" dirty="0" err="1"/>
              <a:t>Rersurse</a:t>
            </a:r>
            <a:r>
              <a:rPr lang="ro-RO" i="1" dirty="0"/>
              <a:t> și Asistență Educațională Vaslui ca fiind în situația de risc de abandon școlar în cele mai multe cazuri datorită </a:t>
            </a:r>
            <a:r>
              <a:rPr lang="ro-RO" i="1" dirty="0" smtClean="0"/>
              <a:t>sărăcie</a:t>
            </a:r>
            <a:r>
              <a:rPr lang="en-US" i="1" dirty="0" err="1" smtClean="0"/>
              <a:t>i</a:t>
            </a:r>
            <a:r>
              <a:rPr lang="ro-RO" i="1" dirty="0" smtClean="0"/>
              <a:t>, </a:t>
            </a:r>
            <a:r>
              <a:rPr lang="ro-RO" i="1" dirty="0"/>
              <a:t>din clasele </a:t>
            </a:r>
            <a:r>
              <a:rPr lang="ro-RO" i="1" dirty="0" smtClean="0"/>
              <a:t>I-IV.</a:t>
            </a:r>
          </a:p>
          <a:p>
            <a:pPr marL="0" indent="0">
              <a:buNone/>
            </a:pPr>
            <a:endParaRPr lang="ro-RO" i="1" dirty="0" smtClean="0"/>
          </a:p>
          <a:p>
            <a:pPr marL="0" indent="0">
              <a:buNone/>
            </a:pPr>
            <a:r>
              <a:rPr lang="pt-BR" sz="2400" b="1" dirty="0"/>
              <a:t>Valoarea proiectului </a:t>
            </a:r>
            <a:r>
              <a:rPr lang="ro-RO" sz="2400" b="1" dirty="0" smtClean="0"/>
              <a:t>aprobat a fost de</a:t>
            </a:r>
            <a:r>
              <a:rPr lang="pt-BR" sz="2400" b="1" dirty="0" smtClean="0"/>
              <a:t> </a:t>
            </a:r>
            <a:r>
              <a:rPr lang="pt-BR" sz="2400" b="1" dirty="0"/>
              <a:t>1.863.624,71 </a:t>
            </a:r>
            <a:r>
              <a:rPr lang="pt-BR" sz="2400" b="1" dirty="0" smtClean="0"/>
              <a:t>lei</a:t>
            </a:r>
            <a:r>
              <a:rPr lang="ro-RO" sz="2400" b="1" dirty="0"/>
              <a:t> </a:t>
            </a:r>
            <a:r>
              <a:rPr lang="ro-RO" sz="2400" b="1" dirty="0" smtClean="0"/>
              <a:t>nerambursabili.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6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o-RO" b="1" dirty="0"/>
              <a:t>In </a:t>
            </a:r>
            <a:r>
              <a:rPr lang="ro-RO" b="1" dirty="0" err="1"/>
              <a:t>sustinerea</a:t>
            </a:r>
            <a:r>
              <a:rPr lang="ro-RO" b="1" dirty="0"/>
              <a:t> </a:t>
            </a:r>
            <a:r>
              <a:rPr lang="ro-RO" b="1" dirty="0" smtClean="0"/>
              <a:t>caracterului </a:t>
            </a:r>
            <a:r>
              <a:rPr lang="ro-RO" b="1" dirty="0"/>
              <a:t>integrat al </a:t>
            </a:r>
            <a:r>
              <a:rPr lang="ro-RO" b="1" dirty="0" err="1"/>
              <a:t>interventiei</a:t>
            </a:r>
            <a:r>
              <a:rPr lang="ro-RO" b="1" dirty="0"/>
              <a:t> proiectul </a:t>
            </a:r>
            <a:r>
              <a:rPr lang="ro-RO" b="1" dirty="0" err="1" smtClean="0"/>
              <a:t>şi</a:t>
            </a:r>
            <a:r>
              <a:rPr lang="ro-RO" b="1" dirty="0" smtClean="0"/>
              <a:t>-a propus </a:t>
            </a:r>
            <a:r>
              <a:rPr lang="ro-RO" b="1" dirty="0"/>
              <a:t>pilotarea unor servicii integrate in vederea </a:t>
            </a:r>
            <a:r>
              <a:rPr lang="ro-RO" b="1" dirty="0" err="1"/>
              <a:t>cresterii</a:t>
            </a:r>
            <a:r>
              <a:rPr lang="ro-RO" b="1" dirty="0"/>
              <a:t> frecventei </a:t>
            </a:r>
            <a:r>
              <a:rPr lang="ro-RO" b="1" dirty="0" err="1"/>
              <a:t>scolare</a:t>
            </a:r>
            <a:r>
              <a:rPr lang="ro-RO" b="1" dirty="0"/>
              <a:t> intervenind pe 3 paliere: </a:t>
            </a:r>
            <a:endParaRPr lang="en-US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o-RO" dirty="0" smtClean="0"/>
              <a:t>atragerea </a:t>
            </a:r>
            <a:r>
              <a:rPr lang="ro-RO" dirty="0"/>
              <a:t>copiilor la </a:t>
            </a:r>
            <a:r>
              <a:rPr lang="ro-RO" dirty="0" err="1"/>
              <a:t>scoala</a:t>
            </a:r>
            <a:r>
              <a:rPr lang="ro-RO" dirty="0"/>
              <a:t> prin implicarea lor in </a:t>
            </a:r>
            <a:r>
              <a:rPr lang="ro-RO" dirty="0" err="1"/>
              <a:t>activitati</a:t>
            </a:r>
            <a:r>
              <a:rPr lang="ro-RO" dirty="0"/>
              <a:t> non-formale, 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o-RO" dirty="0" err="1" smtClean="0"/>
              <a:t>actiunea</a:t>
            </a:r>
            <a:r>
              <a:rPr lang="ro-RO" dirty="0" smtClean="0"/>
              <a:t> </a:t>
            </a:r>
            <a:r>
              <a:rPr lang="ro-RO" dirty="0"/>
              <a:t>asupra familiei in vederea </a:t>
            </a:r>
            <a:r>
              <a:rPr lang="ro-RO" dirty="0" err="1"/>
              <a:t>imbunatatirii</a:t>
            </a:r>
            <a:r>
              <a:rPr lang="ro-RO" dirty="0"/>
              <a:t> </a:t>
            </a:r>
            <a:r>
              <a:rPr lang="ro-RO" dirty="0" err="1"/>
              <a:t>abilitatilor</a:t>
            </a:r>
            <a:r>
              <a:rPr lang="ro-RO" dirty="0"/>
              <a:t> parentale prin intermediul </a:t>
            </a:r>
            <a:r>
              <a:rPr lang="ro-RO" dirty="0" err="1"/>
              <a:t>participarii</a:t>
            </a:r>
            <a:r>
              <a:rPr lang="ro-RO" dirty="0"/>
              <a:t> la cursurile de </a:t>
            </a:r>
            <a:r>
              <a:rPr lang="ro-RO" dirty="0" err="1"/>
              <a:t>educatie</a:t>
            </a:r>
            <a:r>
              <a:rPr lang="ro-RO" dirty="0"/>
              <a:t> parentala si </a:t>
            </a:r>
            <a:endParaRPr lang="en-US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o-RO" dirty="0" err="1" smtClean="0"/>
              <a:t>pregatirea</a:t>
            </a:r>
            <a:r>
              <a:rPr lang="ro-RO" dirty="0" smtClean="0"/>
              <a:t> </a:t>
            </a:r>
            <a:r>
              <a:rPr lang="ro-RO" dirty="0"/>
              <a:t>de cadre didactice in vederea reducerii raporturilor de simetrie dintre ei si </a:t>
            </a:r>
            <a:r>
              <a:rPr lang="ro-RO" dirty="0" err="1"/>
              <a:t>parinti</a:t>
            </a:r>
            <a:r>
              <a:rPr lang="ro-RO" dirty="0"/>
              <a:t> si transformarea </a:t>
            </a:r>
            <a:r>
              <a:rPr lang="ro-RO" dirty="0" err="1"/>
              <a:t>institutiei</a:t>
            </a:r>
            <a:r>
              <a:rPr lang="ro-RO" dirty="0"/>
              <a:t> </a:t>
            </a:r>
            <a:r>
              <a:rPr lang="ro-RO" dirty="0" err="1"/>
              <a:t>scolare</a:t>
            </a:r>
            <a:r>
              <a:rPr lang="ro-RO" dirty="0"/>
              <a:t> </a:t>
            </a:r>
            <a:r>
              <a:rPr lang="ro-RO" dirty="0" err="1"/>
              <a:t>intr</a:t>
            </a:r>
            <a:r>
              <a:rPr lang="ro-RO" dirty="0"/>
              <a:t>-una mai prietenoasa pentru copil si familia acestuia</a:t>
            </a:r>
            <a:r>
              <a:rPr lang="ro-RO" b="1" dirty="0"/>
              <a:t>. </a:t>
            </a:r>
            <a:endParaRPr lang="en-US" b="1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28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dirty="0" smtClean="0"/>
          </a:p>
          <a:p>
            <a:pPr marL="0" indent="0" algn="ctr">
              <a:buNone/>
            </a:pPr>
            <a:endParaRPr lang="ro-RO" dirty="0"/>
          </a:p>
          <a:p>
            <a:pPr marL="0" indent="0" algn="ctr">
              <a:buNone/>
            </a:pPr>
            <a:r>
              <a:rPr lang="ro-RO" dirty="0" smtClean="0"/>
              <a:t>Ce am realizat pană la această dată:</a:t>
            </a:r>
            <a:endParaRPr lang="en-US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90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o-RO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o-RO" sz="2400" dirty="0" smtClean="0"/>
              <a:t>Cursuri de </a:t>
            </a:r>
            <a:r>
              <a:rPr lang="ro-RO" sz="2400" dirty="0" err="1" smtClean="0"/>
              <a:t>educaţie</a:t>
            </a:r>
            <a:r>
              <a:rPr lang="ro-RO" sz="2400" dirty="0" smtClean="0"/>
              <a:t> parentală pentru 960 de </a:t>
            </a:r>
            <a:r>
              <a:rPr lang="ro-RO" sz="2400" dirty="0" err="1" smtClean="0"/>
              <a:t>părinţi</a:t>
            </a:r>
            <a:r>
              <a:rPr lang="ro-RO" sz="2400" dirty="0" smtClean="0"/>
              <a:t> din 83 de </a:t>
            </a:r>
            <a:r>
              <a:rPr lang="ro-RO" sz="2400" dirty="0" err="1" smtClean="0"/>
              <a:t>localităţi</a:t>
            </a:r>
            <a:r>
              <a:rPr lang="ro-RO" sz="2400" dirty="0" smtClean="0"/>
              <a:t> rurale( în fiecare comună din cele 81 din </a:t>
            </a:r>
            <a:r>
              <a:rPr lang="ro-RO" sz="2400" dirty="0" err="1" smtClean="0"/>
              <a:t>judeţ</a:t>
            </a:r>
            <a:r>
              <a:rPr lang="ro-RO" sz="2400" dirty="0" smtClean="0"/>
              <a:t> + 2 </a:t>
            </a:r>
            <a:r>
              <a:rPr lang="ro-RO" sz="2400" dirty="0" err="1" smtClean="0"/>
              <a:t>localităţi</a:t>
            </a:r>
            <a:r>
              <a:rPr lang="ro-RO" sz="2400" dirty="0" smtClean="0"/>
              <a:t> rurale </a:t>
            </a:r>
            <a:r>
              <a:rPr lang="ro-RO" sz="2400" dirty="0" err="1" smtClean="0"/>
              <a:t>Saraţeni</a:t>
            </a:r>
            <a:r>
              <a:rPr lang="ro-RO" sz="2400" dirty="0" smtClean="0"/>
              <a:t> </a:t>
            </a:r>
            <a:r>
              <a:rPr lang="ro-RO" sz="2400" dirty="0" err="1" smtClean="0"/>
              <a:t>aparţinător</a:t>
            </a:r>
            <a:r>
              <a:rPr lang="ro-RO" sz="2400" dirty="0" smtClean="0"/>
              <a:t> Murgeni </a:t>
            </a:r>
            <a:r>
              <a:rPr lang="ro-RO" sz="2400" dirty="0" err="1" smtClean="0"/>
              <a:t>şi</a:t>
            </a:r>
            <a:r>
              <a:rPr lang="ro-RO" sz="2400" dirty="0" smtClean="0"/>
              <a:t> </a:t>
            </a:r>
            <a:r>
              <a:rPr lang="ro-RO" sz="2400" dirty="0" err="1" smtClean="0"/>
              <a:t>Parpaniţa</a:t>
            </a:r>
            <a:r>
              <a:rPr lang="ro-RO" sz="2400" dirty="0" smtClean="0"/>
              <a:t> </a:t>
            </a:r>
            <a:r>
              <a:rPr lang="ro-RO" sz="2400" dirty="0" err="1" smtClean="0"/>
              <a:t>aparţinător</a:t>
            </a:r>
            <a:r>
              <a:rPr lang="ro-RO" sz="2400" dirty="0" smtClean="0"/>
              <a:t> </a:t>
            </a:r>
            <a:r>
              <a:rPr lang="ro-RO" sz="2400" dirty="0" err="1" smtClean="0"/>
              <a:t>Negreşti</a:t>
            </a:r>
            <a:r>
              <a:rPr lang="ro-RO" sz="2400" dirty="0" smtClean="0"/>
              <a:t>) – 752 de întâlniri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o-RO" sz="2400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o-RO" sz="2400" dirty="0" smtClean="0"/>
              <a:t>Câte 10 tipuri de ateliere de </a:t>
            </a:r>
            <a:r>
              <a:rPr lang="ro-RO" sz="2400" dirty="0" err="1" smtClean="0"/>
              <a:t>educaţie</a:t>
            </a:r>
            <a:r>
              <a:rPr lang="ro-RO" sz="2400" dirty="0" smtClean="0"/>
              <a:t> </a:t>
            </a:r>
            <a:r>
              <a:rPr lang="ro-RO" sz="2400" dirty="0" err="1" smtClean="0"/>
              <a:t>nonformală</a:t>
            </a:r>
            <a:r>
              <a:rPr lang="ro-RO" sz="2400" dirty="0" smtClean="0"/>
              <a:t> pentru 1220 de copii în </a:t>
            </a:r>
            <a:r>
              <a:rPr lang="ro-RO" sz="2400" dirty="0" err="1" smtClean="0"/>
              <a:t>situaţii</a:t>
            </a:r>
            <a:r>
              <a:rPr lang="ro-RO" sz="2400" dirty="0" smtClean="0"/>
              <a:t> de risc în cele 83 de </a:t>
            </a:r>
            <a:r>
              <a:rPr lang="ro-RO" sz="2400" dirty="0" err="1" smtClean="0"/>
              <a:t>şcoli</a:t>
            </a:r>
            <a:r>
              <a:rPr lang="ro-RO" sz="2400" dirty="0" smtClean="0"/>
              <a:t> – 1660 de </a:t>
            </a:r>
            <a:r>
              <a:rPr lang="ro-RO" sz="2400" dirty="0" err="1" smtClean="0"/>
              <a:t>activităţi</a:t>
            </a:r>
            <a:r>
              <a:rPr lang="ro-RO" sz="2400" dirty="0" smtClean="0"/>
              <a:t> </a:t>
            </a:r>
            <a:r>
              <a:rPr lang="ro-RO" sz="2400" dirty="0" err="1" smtClean="0"/>
              <a:t>desfăşurate</a:t>
            </a:r>
            <a:r>
              <a:rPr lang="ro-RO" sz="2400" dirty="0" smtClean="0"/>
              <a:t> până la 30 aprilie 2016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o-RO" sz="2400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o-RO" sz="2400" dirty="0" smtClean="0"/>
              <a:t>893 de profesori au dobândit noi </a:t>
            </a:r>
            <a:r>
              <a:rPr lang="ro-RO" sz="2400" dirty="0" err="1" smtClean="0"/>
              <a:t>cunoştinţe</a:t>
            </a:r>
            <a:r>
              <a:rPr lang="ro-RO" sz="2400" dirty="0" smtClean="0"/>
              <a:t> </a:t>
            </a:r>
            <a:r>
              <a:rPr lang="ro-RO" sz="2400" dirty="0" err="1" smtClean="0"/>
              <a:t>şi</a:t>
            </a:r>
            <a:r>
              <a:rPr lang="ro-RO" sz="2400" dirty="0" smtClean="0"/>
              <a:t> </a:t>
            </a:r>
            <a:r>
              <a:rPr lang="ro-RO" sz="2400" dirty="0" err="1" smtClean="0"/>
              <a:t>abilităţi</a:t>
            </a:r>
            <a:r>
              <a:rPr lang="ro-RO" sz="2400" dirty="0" smtClean="0"/>
              <a:t>, dintre </a:t>
            </a:r>
            <a:r>
              <a:rPr lang="ro-RO" sz="2400" dirty="0" err="1" smtClean="0"/>
              <a:t>aceştia</a:t>
            </a:r>
            <a:r>
              <a:rPr lang="ro-RO" sz="2400" dirty="0" smtClean="0"/>
              <a:t> 83 au fost </a:t>
            </a:r>
            <a:r>
              <a:rPr lang="ro-RO" sz="2400" dirty="0" err="1" smtClean="0"/>
              <a:t>certificaţi</a:t>
            </a:r>
            <a:r>
              <a:rPr lang="ro-RO" sz="2400" dirty="0" smtClean="0"/>
              <a:t> ca educatori parentali </a:t>
            </a: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191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190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23333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303" y="1190625"/>
            <a:ext cx="7233393" cy="4351338"/>
          </a:xfrm>
        </p:spPr>
      </p:pic>
    </p:spTree>
    <p:extLst>
      <p:ext uri="{BB962C8B-B14F-4D97-AF65-F5344CB8AC3E}">
        <p14:creationId xmlns:p14="http://schemas.microsoft.com/office/powerpoint/2010/main" val="364698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099" y="532852"/>
            <a:ext cx="9228076" cy="5197914"/>
          </a:xfrm>
        </p:spPr>
      </p:pic>
      <p:pic>
        <p:nvPicPr>
          <p:cNvPr id="5" name="I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0"/>
            <a:ext cx="12175298" cy="6858000"/>
          </a:xfrm>
          <a:prstGeom prst="rect">
            <a:avLst/>
          </a:prstGeom>
        </p:spPr>
      </p:pic>
      <p:pic>
        <p:nvPicPr>
          <p:cNvPr id="6" name="I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0"/>
            <a:ext cx="12175298" cy="6858000"/>
          </a:xfrm>
          <a:prstGeom prst="rect">
            <a:avLst/>
          </a:prstGeom>
        </p:spPr>
      </p:pic>
      <p:pic>
        <p:nvPicPr>
          <p:cNvPr id="7" name="I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0"/>
            <a:ext cx="12175298" cy="6858000"/>
          </a:xfrm>
          <a:prstGeom prst="rect">
            <a:avLst/>
          </a:prstGeom>
        </p:spPr>
      </p:pic>
      <p:pic>
        <p:nvPicPr>
          <p:cNvPr id="8" name="I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0"/>
            <a:ext cx="12175298" cy="6858000"/>
          </a:xfrm>
          <a:prstGeom prst="rect">
            <a:avLst/>
          </a:prstGeom>
        </p:spPr>
      </p:pic>
      <p:pic>
        <p:nvPicPr>
          <p:cNvPr id="9" name="I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0"/>
            <a:ext cx="12175298" cy="6858000"/>
          </a:xfrm>
          <a:prstGeom prst="rect">
            <a:avLst/>
          </a:prstGeom>
        </p:spPr>
      </p:pic>
      <p:pic>
        <p:nvPicPr>
          <p:cNvPr id="10" name="I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0"/>
            <a:ext cx="12175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4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443" y="1825625"/>
            <a:ext cx="7725114" cy="4351338"/>
          </a:xfrm>
        </p:spPr>
      </p:pic>
      <p:pic>
        <p:nvPicPr>
          <p:cNvPr id="5" name="I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0"/>
            <a:ext cx="12175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6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4" y="0"/>
            <a:ext cx="11106806" cy="7019611"/>
          </a:xfrm>
        </p:spPr>
      </p:pic>
    </p:spTree>
    <p:extLst>
      <p:ext uri="{BB962C8B-B14F-4D97-AF65-F5344CB8AC3E}">
        <p14:creationId xmlns:p14="http://schemas.microsoft.com/office/powerpoint/2010/main" val="39279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53" y="445266"/>
            <a:ext cx="10515988" cy="5915243"/>
          </a:xfrm>
        </p:spPr>
      </p:pic>
    </p:spTree>
    <p:extLst>
      <p:ext uri="{BB962C8B-B14F-4D97-AF65-F5344CB8AC3E}">
        <p14:creationId xmlns:p14="http://schemas.microsoft.com/office/powerpoint/2010/main" val="246944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9945414" cy="5914341"/>
          </a:xfrm>
        </p:spPr>
      </p:pic>
    </p:spTree>
    <p:extLst>
      <p:ext uri="{BB962C8B-B14F-4D97-AF65-F5344CB8AC3E}">
        <p14:creationId xmlns:p14="http://schemas.microsoft.com/office/powerpoint/2010/main" val="303529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426" y="649471"/>
            <a:ext cx="11053147" cy="7749766"/>
          </a:xfrm>
        </p:spPr>
      </p:pic>
    </p:spTree>
    <p:extLst>
      <p:ext uri="{BB962C8B-B14F-4D97-AF65-F5344CB8AC3E}">
        <p14:creationId xmlns:p14="http://schemas.microsoft.com/office/powerpoint/2010/main" val="151158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190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90446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987972" y="207470"/>
            <a:ext cx="10515600" cy="1325563"/>
          </a:xfrm>
        </p:spPr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204" y="1242301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3525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028" y="1317625"/>
            <a:ext cx="8284828" cy="4351338"/>
          </a:xfrm>
        </p:spPr>
      </p:pic>
    </p:spTree>
    <p:extLst>
      <p:ext uri="{BB962C8B-B14F-4D97-AF65-F5344CB8AC3E}">
        <p14:creationId xmlns:p14="http://schemas.microsoft.com/office/powerpoint/2010/main" val="152489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801" y="1155783"/>
            <a:ext cx="8231997" cy="4351338"/>
          </a:xfrm>
        </p:spPr>
      </p:pic>
    </p:spTree>
    <p:extLst>
      <p:ext uri="{BB962C8B-B14F-4D97-AF65-F5344CB8AC3E}">
        <p14:creationId xmlns:p14="http://schemas.microsoft.com/office/powerpoint/2010/main" val="246408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8200" y="2020838"/>
            <a:ext cx="10515600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1200 de </a:t>
            </a:r>
            <a:r>
              <a:rPr lang="en-US" sz="2400" dirty="0" err="1"/>
              <a:t>copii</a:t>
            </a:r>
            <a:r>
              <a:rPr lang="en-US" sz="2400" dirty="0"/>
              <a:t> au </a:t>
            </a:r>
            <a:r>
              <a:rPr lang="en-US" sz="2400" dirty="0" err="1"/>
              <a:t>beneficiat</a:t>
            </a:r>
            <a:r>
              <a:rPr lang="en-US" sz="2400" dirty="0"/>
              <a:t> de </a:t>
            </a:r>
            <a:r>
              <a:rPr lang="en-US" sz="2400" dirty="0" err="1"/>
              <a:t>ghiozdane</a:t>
            </a:r>
            <a:r>
              <a:rPr lang="en-US" sz="2400" dirty="0"/>
              <a:t> cu </a:t>
            </a:r>
            <a:r>
              <a:rPr lang="en-US" sz="2400" dirty="0" err="1"/>
              <a:t>rechizite</a:t>
            </a:r>
            <a:r>
              <a:rPr lang="en-US" sz="2400" dirty="0"/>
              <a:t> </a:t>
            </a:r>
            <a:r>
              <a:rPr lang="en-US" sz="2400" dirty="0" err="1" smtClean="0"/>
              <a:t>şcolare</a:t>
            </a:r>
            <a:endParaRPr lang="en-US" sz="2400" dirty="0" smtClean="0"/>
          </a:p>
          <a:p>
            <a:endParaRPr lang="en-US" sz="9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/>
              <a:t>100 de </a:t>
            </a:r>
            <a:r>
              <a:rPr lang="en-US" sz="2400" dirty="0" err="1"/>
              <a:t>copii</a:t>
            </a:r>
            <a:r>
              <a:rPr lang="en-US" sz="2400" dirty="0"/>
              <a:t> care au </a:t>
            </a:r>
            <a:r>
              <a:rPr lang="en-US" sz="2400" dirty="0" err="1"/>
              <a:t>înregistrat</a:t>
            </a:r>
            <a:r>
              <a:rPr lang="en-US" sz="2400" dirty="0"/>
              <a:t> </a:t>
            </a:r>
            <a:r>
              <a:rPr lang="en-US" sz="2400" dirty="0" err="1"/>
              <a:t>rezultate</a:t>
            </a:r>
            <a:r>
              <a:rPr lang="en-US" sz="2400" dirty="0"/>
              <a:t> </a:t>
            </a:r>
            <a:r>
              <a:rPr lang="en-US" sz="2400" dirty="0" err="1"/>
              <a:t>şcolare</a:t>
            </a:r>
            <a:r>
              <a:rPr lang="en-US" sz="2400" dirty="0"/>
              <a:t> </a:t>
            </a:r>
            <a:r>
              <a:rPr lang="en-US" sz="2400" dirty="0" err="1"/>
              <a:t>îmbunătăţite</a:t>
            </a:r>
            <a:r>
              <a:rPr lang="en-US" sz="2400" dirty="0"/>
              <a:t> au </a:t>
            </a:r>
            <a:r>
              <a:rPr lang="en-US" sz="2400" dirty="0" err="1"/>
              <a:t>participat</a:t>
            </a:r>
            <a:r>
              <a:rPr lang="en-US" sz="2400" dirty="0"/>
              <a:t> </a:t>
            </a:r>
            <a:r>
              <a:rPr lang="en-US" sz="2400" dirty="0" err="1"/>
              <a:t>într</a:t>
            </a:r>
            <a:r>
              <a:rPr lang="en-US" sz="2400" dirty="0"/>
              <a:t>-o </a:t>
            </a:r>
            <a:r>
              <a:rPr lang="en-US" sz="2400" dirty="0" err="1"/>
              <a:t>tabără</a:t>
            </a:r>
            <a:r>
              <a:rPr lang="en-US" sz="2400" dirty="0"/>
              <a:t> la </a:t>
            </a:r>
            <a:r>
              <a:rPr lang="en-US" sz="2400" dirty="0" err="1"/>
              <a:t>Durău</a:t>
            </a:r>
            <a:r>
              <a:rPr lang="en-US" sz="2400" dirty="0"/>
              <a:t> </a:t>
            </a:r>
            <a:endParaRPr lang="en-US" sz="2400" dirty="0" smtClean="0"/>
          </a:p>
          <a:p>
            <a:endParaRPr lang="en-US" sz="9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 err="1"/>
              <a:t>identificaţi</a:t>
            </a:r>
            <a:r>
              <a:rPr lang="en-US" sz="2400" dirty="0"/>
              <a:t> 129 de </a:t>
            </a:r>
            <a:r>
              <a:rPr lang="en-US" sz="2400" dirty="0" err="1"/>
              <a:t>copii</a:t>
            </a:r>
            <a:r>
              <a:rPr lang="en-US" sz="2400" dirty="0"/>
              <a:t> cu CES din </a:t>
            </a:r>
            <a:r>
              <a:rPr lang="en-US" sz="2400" dirty="0" err="1"/>
              <a:t>cei</a:t>
            </a:r>
            <a:r>
              <a:rPr lang="en-US" sz="2400" dirty="0"/>
              <a:t> 1220, </a:t>
            </a:r>
            <a:r>
              <a:rPr lang="en-US" sz="2400" dirty="0" err="1"/>
              <a:t>pentru</a:t>
            </a:r>
            <a:r>
              <a:rPr lang="en-US" sz="2400" dirty="0"/>
              <a:t> care s-au </a:t>
            </a:r>
            <a:r>
              <a:rPr lang="en-US" sz="2400" dirty="0" err="1"/>
              <a:t>elaborat</a:t>
            </a:r>
            <a:r>
              <a:rPr lang="en-US" sz="2400" dirty="0"/>
              <a:t> </a:t>
            </a:r>
            <a:r>
              <a:rPr lang="en-US" sz="2400" dirty="0" err="1"/>
              <a:t>Planuri</a:t>
            </a:r>
            <a:r>
              <a:rPr lang="en-US" sz="2400" dirty="0"/>
              <a:t> </a:t>
            </a:r>
            <a:r>
              <a:rPr lang="en-US" sz="2400" dirty="0" err="1"/>
              <a:t>Individuale</a:t>
            </a:r>
            <a:r>
              <a:rPr lang="en-US" sz="2400" dirty="0"/>
              <a:t> de </a:t>
            </a:r>
            <a:r>
              <a:rPr lang="en-US" sz="2400" dirty="0" err="1" smtClean="0"/>
              <a:t>Intervenţie</a:t>
            </a:r>
            <a:endParaRPr lang="en-US" sz="2400" dirty="0" smtClean="0"/>
          </a:p>
          <a:p>
            <a:endParaRPr lang="en-US" sz="9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400" dirty="0" err="1"/>
              <a:t>realizat</a:t>
            </a:r>
            <a:r>
              <a:rPr lang="en-US" sz="2400" dirty="0"/>
              <a:t> </a:t>
            </a:r>
            <a:r>
              <a:rPr lang="en-US" sz="2400" dirty="0" err="1"/>
              <a:t>volumul</a:t>
            </a:r>
            <a:r>
              <a:rPr lang="en-US" sz="2400" dirty="0"/>
              <a:t> „</a:t>
            </a:r>
            <a:r>
              <a:rPr lang="en-US" sz="2400" dirty="0" err="1"/>
              <a:t>Vocea</a:t>
            </a:r>
            <a:r>
              <a:rPr lang="en-US" sz="2400" dirty="0"/>
              <a:t> </a:t>
            </a:r>
            <a:r>
              <a:rPr lang="en-US" sz="2400" dirty="0" err="1"/>
              <a:t>copiilor</a:t>
            </a:r>
            <a:r>
              <a:rPr lang="en-US" sz="2400" dirty="0"/>
              <a:t>”, in care </a:t>
            </a:r>
            <a:r>
              <a:rPr lang="en-US" sz="2400" dirty="0" err="1"/>
              <a:t>sunt</a:t>
            </a:r>
            <a:r>
              <a:rPr lang="en-US" sz="2400" dirty="0"/>
              <a:t> </a:t>
            </a:r>
            <a:r>
              <a:rPr lang="en-US" sz="2400" dirty="0" err="1"/>
              <a:t>surprinse</a:t>
            </a:r>
            <a:r>
              <a:rPr lang="en-US" sz="2400" dirty="0"/>
              <a:t> </a:t>
            </a:r>
            <a:r>
              <a:rPr lang="en-US" sz="2400" dirty="0" err="1"/>
              <a:t>reprezentarile</a:t>
            </a:r>
            <a:r>
              <a:rPr lang="en-US" sz="2400" dirty="0"/>
              <a:t> </a:t>
            </a:r>
            <a:r>
              <a:rPr lang="en-US" sz="2400" dirty="0" err="1"/>
              <a:t>copiilor</a:t>
            </a:r>
            <a:r>
              <a:rPr lang="en-US" sz="2400" dirty="0"/>
              <a:t> </a:t>
            </a:r>
            <a:r>
              <a:rPr lang="en-US" sz="2400" dirty="0" err="1"/>
              <a:t>despre</a:t>
            </a:r>
            <a:r>
              <a:rPr lang="en-US" sz="2400" dirty="0"/>
              <a:t> </a:t>
            </a:r>
            <a:r>
              <a:rPr lang="en-US" sz="2400" dirty="0" err="1"/>
              <a:t>scoala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activitatile</a:t>
            </a:r>
            <a:r>
              <a:rPr lang="en-US" sz="2400" dirty="0"/>
              <a:t> la care au </a:t>
            </a:r>
            <a:r>
              <a:rPr lang="en-US" sz="2400" dirty="0" err="1"/>
              <a:t>participat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</a:t>
            </a:r>
            <a:r>
              <a:rPr lang="en-US" sz="2400" dirty="0" err="1"/>
              <a:t>impresiile</a:t>
            </a:r>
            <a:r>
              <a:rPr lang="en-US" sz="2400" dirty="0"/>
              <a:t> </a:t>
            </a:r>
            <a:r>
              <a:rPr lang="en-US" sz="2400" dirty="0" err="1"/>
              <a:t>lor</a:t>
            </a:r>
            <a:r>
              <a:rPr lang="en-US" sz="2400" dirty="0"/>
              <a:t> </a:t>
            </a:r>
            <a:r>
              <a:rPr lang="en-US" sz="2400" dirty="0" err="1"/>
              <a:t>culese</a:t>
            </a:r>
            <a:r>
              <a:rPr lang="en-US" sz="2400" dirty="0"/>
              <a:t> in </a:t>
            </a:r>
            <a:r>
              <a:rPr lang="en-US" sz="2400" dirty="0" err="1"/>
              <a:t>cadrul</a:t>
            </a:r>
            <a:r>
              <a:rPr lang="en-US" sz="2400" dirty="0"/>
              <a:t> a 10 focus-</a:t>
            </a:r>
            <a:r>
              <a:rPr lang="en-US" sz="2400" dirty="0" err="1"/>
              <a:t>grupuri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999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673" y="100859"/>
            <a:ext cx="4873658" cy="6759300"/>
          </a:xfrm>
        </p:spPr>
      </p:pic>
    </p:spTree>
    <p:extLst>
      <p:ext uri="{BB962C8B-B14F-4D97-AF65-F5344CB8AC3E}">
        <p14:creationId xmlns:p14="http://schemas.microsoft.com/office/powerpoint/2010/main" val="37259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99" y="103696"/>
            <a:ext cx="4901938" cy="6703695"/>
          </a:xfrm>
        </p:spPr>
      </p:pic>
    </p:spTree>
    <p:extLst>
      <p:ext uri="{BB962C8B-B14F-4D97-AF65-F5344CB8AC3E}">
        <p14:creationId xmlns:p14="http://schemas.microsoft.com/office/powerpoint/2010/main" val="4756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318" y="126799"/>
            <a:ext cx="4911364" cy="6731201"/>
          </a:xfrm>
        </p:spPr>
      </p:pic>
    </p:spTree>
    <p:extLst>
      <p:ext uri="{BB962C8B-B14F-4D97-AF65-F5344CB8AC3E}">
        <p14:creationId xmlns:p14="http://schemas.microsoft.com/office/powerpoint/2010/main" val="89010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4" name="Substituent conținut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886" y="564383"/>
            <a:ext cx="7916687" cy="5282487"/>
          </a:xfrm>
        </p:spPr>
      </p:pic>
    </p:spTree>
    <p:extLst>
      <p:ext uri="{BB962C8B-B14F-4D97-AF65-F5344CB8AC3E}">
        <p14:creationId xmlns:p14="http://schemas.microsoft.com/office/powerpoint/2010/main" val="157194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627" y="190122"/>
            <a:ext cx="3736000" cy="6626807"/>
          </a:xfrm>
        </p:spPr>
      </p:pic>
    </p:spTree>
    <p:extLst>
      <p:ext uri="{BB962C8B-B14F-4D97-AF65-F5344CB8AC3E}">
        <p14:creationId xmlns:p14="http://schemas.microsoft.com/office/powerpoint/2010/main" val="39882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o-RO" dirty="0" smtClean="0"/>
          </a:p>
          <a:p>
            <a:pPr marL="0" indent="0" algn="just">
              <a:buNone/>
            </a:pPr>
            <a:r>
              <a:rPr lang="ro-RO" dirty="0" smtClean="0"/>
              <a:t> Începând </a:t>
            </a:r>
            <a:r>
              <a:rPr lang="ro-RO" dirty="0"/>
              <a:t>cu data de 19.04.2016, UNITATEA ADMINISTRATIV TERITORIALĂ - JUDEȚUL VASLUI în parteneriat cu FILIALA IAȘI A FUNDAȚIEI </a:t>
            </a:r>
            <a:r>
              <a:rPr lang="ro-RO" dirty="0" err="1"/>
              <a:t>HOLT</a:t>
            </a:r>
            <a:r>
              <a:rPr lang="ro-RO" dirty="0"/>
              <a:t> ROMÂNIA, </a:t>
            </a:r>
            <a:r>
              <a:rPr lang="ro-RO" b="1" u="sng" dirty="0"/>
              <a:t>continuă implementarea pentru încă 6 luni</a:t>
            </a:r>
            <a:r>
              <a:rPr lang="ro-RO" dirty="0"/>
              <a:t>, în fiecare comună din județul Vaslui, a proiectului “Școala te face OM!”, ID </a:t>
            </a:r>
            <a:r>
              <a:rPr lang="ro-RO" dirty="0" err="1"/>
              <a:t>PEC063</a:t>
            </a:r>
            <a:r>
              <a:rPr lang="ro-RO" dirty="0"/>
              <a:t>, ca urmare a aprobării finanțării prin Facilitatea PLUS, din cadrul  Granturilor </a:t>
            </a:r>
            <a:r>
              <a:rPr lang="ro-RO" dirty="0" err="1"/>
              <a:t>SEE</a:t>
            </a:r>
            <a:r>
              <a:rPr lang="ro-RO" dirty="0"/>
              <a:t> 2009-2014. </a:t>
            </a:r>
          </a:p>
          <a:p>
            <a:pPr algn="just"/>
            <a:endParaRPr lang="ro-RO" dirty="0" smtClean="0"/>
          </a:p>
          <a:p>
            <a:pPr algn="just"/>
            <a:endParaRPr lang="ro-RO" dirty="0" smtClean="0"/>
          </a:p>
          <a:p>
            <a:pPr marL="0" indent="0" algn="just">
              <a:buNone/>
            </a:pPr>
            <a:endParaRPr lang="ro-RO" dirty="0" smtClean="0"/>
          </a:p>
          <a:p>
            <a:pPr marL="0" indent="0" algn="just">
              <a:buNone/>
            </a:pPr>
            <a:endParaRPr lang="ro-RO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42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/>
          </a:bodyPr>
          <a:lstStyle/>
          <a:p>
            <a:pPr algn="just"/>
            <a:endParaRPr lang="ro-RO" dirty="0" smtClean="0"/>
          </a:p>
          <a:p>
            <a:pPr marL="0" indent="0" algn="just">
              <a:buNone/>
            </a:pPr>
            <a:endParaRPr lang="ro-RO" dirty="0" smtClean="0"/>
          </a:p>
          <a:p>
            <a:pPr marL="0" indent="0" algn="just">
              <a:buNone/>
            </a:pPr>
            <a:endParaRPr lang="ro-RO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reptunghi 1"/>
          <p:cNvSpPr/>
          <p:nvPr/>
        </p:nvSpPr>
        <p:spPr>
          <a:xfrm>
            <a:off x="591208" y="2112579"/>
            <a:ext cx="961696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sz="2400" dirty="0" smtClean="0"/>
          </a:p>
          <a:p>
            <a:endParaRPr lang="ro-RO" sz="2400" dirty="0"/>
          </a:p>
          <a:p>
            <a:endParaRPr lang="ro-RO" sz="2400" dirty="0" smtClean="0"/>
          </a:p>
          <a:p>
            <a:r>
              <a:rPr lang="ro-RO" sz="2400" dirty="0" smtClean="0"/>
              <a:t>     V</a:t>
            </a:r>
            <a:r>
              <a:rPr lang="pt-BR" sz="2400" dirty="0" smtClean="0"/>
              <a:t>aloare</a:t>
            </a:r>
            <a:r>
              <a:rPr lang="ro-RO" sz="2400" dirty="0" smtClean="0"/>
              <a:t>a</a:t>
            </a:r>
            <a:r>
              <a:rPr lang="pt-BR" sz="2400" dirty="0" smtClean="0"/>
              <a:t> totală</a:t>
            </a:r>
            <a:r>
              <a:rPr lang="ro-RO" sz="2400" dirty="0" smtClean="0"/>
              <a:t> a proiectului a ajuns la</a:t>
            </a:r>
            <a:r>
              <a:rPr lang="pt-BR" sz="2400" dirty="0" smtClean="0"/>
              <a:t> </a:t>
            </a:r>
            <a:r>
              <a:rPr lang="pt-BR" sz="2400" dirty="0"/>
              <a:t>2.740.406,05 </a:t>
            </a:r>
            <a:r>
              <a:rPr lang="pt-BR" sz="2400" dirty="0" smtClean="0"/>
              <a:t>lei</a:t>
            </a:r>
            <a:r>
              <a:rPr lang="ro-RO" sz="2400" dirty="0" smtClean="0"/>
              <a:t>,  nerambursabili.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0406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 fontScale="85000" lnSpcReduction="20000"/>
          </a:bodyPr>
          <a:lstStyle/>
          <a:p>
            <a:pPr algn="just"/>
            <a:endParaRPr lang="ro-RO" dirty="0" smtClean="0"/>
          </a:p>
          <a:p>
            <a:pPr marL="0" indent="0" algn="just">
              <a:buNone/>
            </a:pPr>
            <a:endParaRPr lang="ro-RO" dirty="0" smtClean="0"/>
          </a:p>
          <a:p>
            <a:pPr marL="0" indent="0" algn="just">
              <a:buNone/>
            </a:pPr>
            <a:r>
              <a:rPr lang="ro-RO" sz="2600" dirty="0"/>
              <a:t>Prin cererea de finanțare aprobată în cadrul facilității PLUS, în cele 81 de </a:t>
            </a:r>
            <a:r>
              <a:rPr lang="ro-RO" sz="2600" dirty="0" err="1"/>
              <a:t>comunităţi</a:t>
            </a:r>
            <a:r>
              <a:rPr lang="ro-RO" sz="2600" dirty="0"/>
              <a:t> în unitățile școlare selectate (una în fiecare </a:t>
            </a:r>
            <a:r>
              <a:rPr lang="ro-RO" sz="2600" dirty="0" smtClean="0"/>
              <a:t>comună) s</a:t>
            </a:r>
            <a:r>
              <a:rPr lang="ro-RO" sz="2600" b="1" i="1" dirty="0" smtClean="0"/>
              <a:t>e </a:t>
            </a:r>
            <a:r>
              <a:rPr lang="ro-RO" sz="2600" b="1" i="1" dirty="0"/>
              <a:t>vor aborda metode inovative </a:t>
            </a:r>
            <a:r>
              <a:rPr lang="ro-RO" sz="2600" dirty="0"/>
              <a:t>pentru </a:t>
            </a:r>
            <a:r>
              <a:rPr lang="ro-RO" sz="2600" dirty="0" err="1"/>
              <a:t>creşterea</a:t>
            </a:r>
            <a:r>
              <a:rPr lang="ro-RO" sz="2600" dirty="0"/>
              <a:t> participării </a:t>
            </a:r>
            <a:r>
              <a:rPr lang="ro-RO" sz="2600" dirty="0" err="1"/>
              <a:t>şcolare</a:t>
            </a:r>
            <a:r>
              <a:rPr lang="ro-RO" sz="2600" dirty="0"/>
              <a:t> prin: </a:t>
            </a:r>
            <a:endParaRPr lang="ro-RO" sz="2600" dirty="0" smtClean="0"/>
          </a:p>
          <a:p>
            <a:pPr algn="just"/>
            <a:r>
              <a:rPr lang="ro-RO" sz="2600" b="1" i="1" dirty="0" smtClean="0"/>
              <a:t>dezvoltarea </a:t>
            </a:r>
            <a:r>
              <a:rPr lang="ro-RO" sz="2600" b="1" i="1" dirty="0" err="1"/>
              <a:t>competenţelor</a:t>
            </a:r>
            <a:r>
              <a:rPr lang="ro-RO" sz="2600" b="1" i="1" dirty="0"/>
              <a:t> cadrelor didactice în domenii ca dezvoltarea </a:t>
            </a:r>
            <a:r>
              <a:rPr lang="ro-RO" sz="2600" b="1" i="1" dirty="0" err="1"/>
              <a:t>abilitatilor</a:t>
            </a:r>
            <a:r>
              <a:rPr lang="ro-RO" sz="2600" b="1" i="1" dirty="0"/>
              <a:t> non-cognitive pentru  copii</a:t>
            </a:r>
            <a:r>
              <a:rPr lang="ro-RO" sz="2600" dirty="0"/>
              <a:t>, </a:t>
            </a:r>
            <a:endParaRPr lang="ro-RO" sz="2600" dirty="0" smtClean="0"/>
          </a:p>
          <a:p>
            <a:pPr algn="just"/>
            <a:r>
              <a:rPr lang="ro-RO" sz="2600" b="1" i="1" dirty="0" smtClean="0"/>
              <a:t>cursuri </a:t>
            </a:r>
            <a:r>
              <a:rPr lang="ro-RO" sz="2600" b="1" i="1" dirty="0"/>
              <a:t>de </a:t>
            </a:r>
            <a:r>
              <a:rPr lang="ro-RO" sz="2600" b="1" i="1" dirty="0" err="1"/>
              <a:t>educaţie</a:t>
            </a:r>
            <a:r>
              <a:rPr lang="ro-RO" sz="2600" b="1" i="1" dirty="0"/>
              <a:t> parentală a </a:t>
            </a:r>
            <a:r>
              <a:rPr lang="ro-RO" sz="2600" b="1" i="1" dirty="0" err="1"/>
              <a:t>părinţilor</a:t>
            </a:r>
            <a:r>
              <a:rPr lang="ro-RO" sz="2600" b="1" i="1" dirty="0"/>
              <a:t>/tutorilor,  </a:t>
            </a:r>
            <a:endParaRPr lang="ro-RO" sz="2600" b="1" i="1" dirty="0" smtClean="0"/>
          </a:p>
          <a:p>
            <a:pPr algn="just"/>
            <a:r>
              <a:rPr lang="ro-RO" sz="2600" b="1" i="1" dirty="0" err="1" smtClean="0"/>
              <a:t>educaţie</a:t>
            </a:r>
            <a:r>
              <a:rPr lang="ro-RO" sz="2600" b="1" i="1" dirty="0" smtClean="0"/>
              <a:t> </a:t>
            </a:r>
            <a:r>
              <a:rPr lang="ro-RO" sz="2600" b="1" i="1" dirty="0"/>
              <a:t>prin teatru a  copiilor</a:t>
            </a:r>
            <a:r>
              <a:rPr lang="ro-RO" sz="2600" dirty="0" smtClean="0"/>
              <a:t>.</a:t>
            </a:r>
          </a:p>
          <a:p>
            <a:pPr marL="0" indent="0" algn="just">
              <a:buNone/>
            </a:pPr>
            <a:endParaRPr lang="ro-RO" sz="2600" dirty="0"/>
          </a:p>
          <a:p>
            <a:pPr marL="0" indent="0" algn="just">
              <a:buNone/>
            </a:pPr>
            <a:r>
              <a:rPr lang="ro-RO" sz="2600" dirty="0"/>
              <a:t>S</a:t>
            </a:r>
            <a:r>
              <a:rPr lang="ro-RO" sz="2600" dirty="0" smtClean="0"/>
              <a:t>e </a:t>
            </a:r>
            <a:r>
              <a:rPr lang="ro-RO" sz="2600" dirty="0"/>
              <a:t>va interveni </a:t>
            </a:r>
            <a:r>
              <a:rPr lang="ro-RO" sz="2600" dirty="0" err="1"/>
              <a:t>şi</a:t>
            </a:r>
            <a:r>
              <a:rPr lang="ro-RO" sz="2600" dirty="0"/>
              <a:t> pe grupul </a:t>
            </a:r>
            <a:r>
              <a:rPr lang="ro-RO" sz="2600" dirty="0" err="1"/>
              <a:t>ţintă</a:t>
            </a:r>
            <a:r>
              <a:rPr lang="ro-RO" sz="2600" dirty="0"/>
              <a:t> constituit de copiii ai căror </a:t>
            </a:r>
            <a:r>
              <a:rPr lang="ro-RO" sz="2600" dirty="0" err="1"/>
              <a:t>părinţi</a:t>
            </a:r>
            <a:r>
              <a:rPr lang="ro-RO" sz="2600" dirty="0"/>
              <a:t> sunt </a:t>
            </a:r>
            <a:r>
              <a:rPr lang="ro-RO" sz="2600" dirty="0" err="1"/>
              <a:t>plecaţi</a:t>
            </a:r>
            <a:r>
              <a:rPr lang="ro-RO" sz="2600" dirty="0"/>
              <a:t> în străinătate </a:t>
            </a:r>
            <a:r>
              <a:rPr lang="ro-RO" sz="2600" dirty="0" err="1"/>
              <a:t>şi</a:t>
            </a:r>
            <a:r>
              <a:rPr lang="ro-RO" sz="2600" dirty="0"/>
              <a:t> care vor avea adaptate </a:t>
            </a:r>
            <a:r>
              <a:rPr lang="ro-RO" sz="2600" dirty="0" err="1"/>
              <a:t>activităţi</a:t>
            </a:r>
            <a:r>
              <a:rPr lang="ro-RO" sz="2600" dirty="0"/>
              <a:t> ce vor avea ca finalitate o bună integrare </a:t>
            </a:r>
            <a:r>
              <a:rPr lang="ro-RO" sz="2600" dirty="0" err="1"/>
              <a:t>şcolară</a:t>
            </a:r>
            <a:r>
              <a:rPr lang="ro-RO" sz="2600" dirty="0"/>
              <a:t> </a:t>
            </a:r>
            <a:r>
              <a:rPr lang="ro-RO" sz="2600" dirty="0" err="1"/>
              <a:t>şi</a:t>
            </a:r>
            <a:r>
              <a:rPr lang="ro-RO" sz="2600" dirty="0"/>
              <a:t> socială.</a:t>
            </a:r>
          </a:p>
          <a:p>
            <a:pPr marL="0" indent="0" algn="just">
              <a:buNone/>
            </a:pPr>
            <a:endParaRPr lang="ro-RO" dirty="0"/>
          </a:p>
          <a:p>
            <a:pPr marL="0" indent="0" algn="just">
              <a:buNone/>
            </a:pPr>
            <a:endParaRPr lang="ro-RO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reptunghi 1"/>
          <p:cNvSpPr/>
          <p:nvPr/>
        </p:nvSpPr>
        <p:spPr>
          <a:xfrm>
            <a:off x="1552902" y="2112579"/>
            <a:ext cx="86552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dirty="0" smtClean="0"/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2449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458619"/>
            <a:ext cx="10515600" cy="33403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b="1" i="1" u="sng" dirty="0"/>
              <a:t>Grupul țintă al proiectului</a:t>
            </a:r>
            <a:r>
              <a:rPr lang="ro-RO" dirty="0"/>
              <a:t>, ca urmare a aprobării finanțării prin Facilitatea PLUS, va crește cu: 245 de copii de nivel gimnazial  aflați în situații de risc selectați, 245 de părinți/tutori ai căror copii sunt înscriși la nivel gimnazial, aflați în situații de risc, inclusiv ca urmare a plecării părinților la munca în </a:t>
            </a:r>
            <a:r>
              <a:rPr lang="ro-RO" dirty="0" smtClean="0"/>
              <a:t>străinătate, 298 de cadre didactice/</a:t>
            </a:r>
            <a:r>
              <a:rPr lang="ro-RO" dirty="0" err="1" smtClean="0"/>
              <a:t>specialişti</a:t>
            </a:r>
            <a:r>
              <a:rPr lang="ro-RO" dirty="0" smtClean="0"/>
              <a:t>.</a:t>
            </a: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780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734095" y="1468192"/>
            <a:ext cx="10728101" cy="42092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o-RO" dirty="0" smtClean="0"/>
          </a:p>
          <a:p>
            <a:pPr marL="0" indent="0" algn="just">
              <a:buNone/>
            </a:pPr>
            <a:endParaRPr lang="ro-RO" dirty="0" smtClean="0"/>
          </a:p>
          <a:p>
            <a:pPr marL="0" indent="0" algn="just">
              <a:buNone/>
            </a:pPr>
            <a:r>
              <a:rPr lang="ro-RO" dirty="0"/>
              <a:t>L</a:t>
            </a:r>
            <a:r>
              <a:rPr lang="en-US" dirty="0" smtClean="0"/>
              <a:t>a </a:t>
            </a:r>
            <a:r>
              <a:rPr lang="en-US" dirty="0" err="1"/>
              <a:t>finalul</a:t>
            </a:r>
            <a:r>
              <a:rPr lang="en-US" dirty="0"/>
              <a:t> </a:t>
            </a:r>
            <a:r>
              <a:rPr lang="en-US" dirty="0" err="1"/>
              <a:t>proiectului</a:t>
            </a:r>
            <a:r>
              <a:rPr lang="en-US" dirty="0"/>
              <a:t>, </a:t>
            </a:r>
            <a:r>
              <a:rPr lang="en-US" b="1" dirty="0" err="1"/>
              <a:t>beneficiarii</a:t>
            </a:r>
            <a:r>
              <a:rPr lang="en-US" b="1" dirty="0"/>
              <a:t> </a:t>
            </a:r>
            <a:r>
              <a:rPr lang="en-US" b="1" dirty="0" err="1"/>
              <a:t>direcți</a:t>
            </a:r>
            <a:r>
              <a:rPr lang="en-US" b="1" dirty="0"/>
              <a:t> </a:t>
            </a:r>
            <a:r>
              <a:rPr lang="en-US" dirty="0" err="1"/>
              <a:t>vor</a:t>
            </a:r>
            <a:r>
              <a:rPr lang="en-US" dirty="0"/>
              <a:t> fi: 1.445 de </a:t>
            </a:r>
            <a:r>
              <a:rPr lang="en-US" dirty="0" err="1"/>
              <a:t>copii</a:t>
            </a:r>
            <a:r>
              <a:rPr lang="en-US" dirty="0"/>
              <a:t> (1.200 din </a:t>
            </a:r>
            <a:r>
              <a:rPr lang="en-US" dirty="0" err="1"/>
              <a:t>grupul</a:t>
            </a:r>
            <a:r>
              <a:rPr lang="en-US" dirty="0"/>
              <a:t> </a:t>
            </a:r>
            <a:r>
              <a:rPr lang="en-US" dirty="0" err="1"/>
              <a:t>țintă</a:t>
            </a:r>
            <a:r>
              <a:rPr lang="en-US" dirty="0"/>
              <a:t> </a:t>
            </a:r>
            <a:r>
              <a:rPr lang="en-US" dirty="0" err="1"/>
              <a:t>inițial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245 din </a:t>
            </a:r>
            <a:r>
              <a:rPr lang="en-US" dirty="0" err="1"/>
              <a:t>grupul</a:t>
            </a:r>
            <a:r>
              <a:rPr lang="en-US" dirty="0"/>
              <a:t> </a:t>
            </a:r>
            <a:r>
              <a:rPr lang="en-US" dirty="0" err="1"/>
              <a:t>țintă</a:t>
            </a:r>
            <a:r>
              <a:rPr lang="en-US" dirty="0"/>
              <a:t> </a:t>
            </a:r>
            <a:r>
              <a:rPr lang="en-US" dirty="0" err="1"/>
              <a:t>extins</a:t>
            </a:r>
            <a:r>
              <a:rPr lang="en-US" dirty="0"/>
              <a:t>),  </a:t>
            </a:r>
            <a:r>
              <a:rPr lang="en-US" dirty="0" smtClean="0"/>
              <a:t>10</a:t>
            </a:r>
            <a:r>
              <a:rPr lang="ro-RO" dirty="0" smtClean="0"/>
              <a:t>7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școli</a:t>
            </a:r>
            <a:r>
              <a:rPr lang="en-US" dirty="0"/>
              <a:t> </a:t>
            </a:r>
            <a:r>
              <a:rPr lang="en-US" dirty="0" err="1"/>
              <a:t>selectate</a:t>
            </a:r>
            <a:r>
              <a:rPr lang="en-US" dirty="0"/>
              <a:t>, 1.185 de </a:t>
            </a:r>
            <a:r>
              <a:rPr lang="en-US" dirty="0" err="1"/>
              <a:t>părinți</a:t>
            </a:r>
            <a:r>
              <a:rPr lang="en-US" dirty="0"/>
              <a:t>/</a:t>
            </a:r>
            <a:r>
              <a:rPr lang="en-US" dirty="0" err="1"/>
              <a:t>tutori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căror</a:t>
            </a:r>
            <a:r>
              <a:rPr lang="en-US" dirty="0"/>
              <a:t> </a:t>
            </a:r>
            <a:r>
              <a:rPr lang="en-US" dirty="0" err="1"/>
              <a:t>copii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situații</a:t>
            </a:r>
            <a:r>
              <a:rPr lang="en-US" dirty="0"/>
              <a:t> de </a:t>
            </a:r>
            <a:r>
              <a:rPr lang="en-US" dirty="0" err="1"/>
              <a:t>risc</a:t>
            </a:r>
            <a:r>
              <a:rPr lang="en-US" dirty="0"/>
              <a:t>, </a:t>
            </a:r>
            <a:r>
              <a:rPr lang="en-US" dirty="0" err="1" smtClean="0"/>
              <a:t>inclusiv</a:t>
            </a:r>
            <a:r>
              <a:rPr lang="en-US" dirty="0" smtClean="0"/>
              <a:t> </a:t>
            </a:r>
            <a:r>
              <a:rPr lang="en-US" dirty="0"/>
              <a:t>ca </a:t>
            </a:r>
            <a:r>
              <a:rPr lang="en-US" dirty="0" err="1"/>
              <a:t>urmare</a:t>
            </a:r>
            <a:r>
              <a:rPr lang="en-US" dirty="0"/>
              <a:t> a </a:t>
            </a:r>
            <a:r>
              <a:rPr lang="en-US" dirty="0" err="1"/>
              <a:t>plecării</a:t>
            </a:r>
            <a:r>
              <a:rPr lang="en-US" dirty="0"/>
              <a:t> </a:t>
            </a:r>
            <a:r>
              <a:rPr lang="en-US" dirty="0" err="1"/>
              <a:t>părinților</a:t>
            </a:r>
            <a:r>
              <a:rPr lang="en-US" dirty="0"/>
              <a:t> la </a:t>
            </a:r>
            <a:r>
              <a:rPr lang="en-US" dirty="0" err="1"/>
              <a:t>munca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 smtClean="0"/>
              <a:t>străinătate</a:t>
            </a:r>
            <a:r>
              <a:rPr lang="ro-RO" dirty="0" smtClean="0"/>
              <a:t>,  1189 de cadre didactice/</a:t>
            </a:r>
            <a:r>
              <a:rPr lang="ro-RO" dirty="0" err="1" smtClean="0"/>
              <a:t>specialişti</a:t>
            </a:r>
            <a:r>
              <a:rPr lang="ro-RO" dirty="0" smtClean="0"/>
              <a:t>.</a:t>
            </a:r>
            <a:endParaRPr lang="en-US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4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2214254"/>
            <a:ext cx="10515600" cy="334038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 err="1" smtClean="0"/>
              <a:t>Activitatile</a:t>
            </a:r>
            <a:r>
              <a:rPr lang="ro-RO" sz="2400" dirty="0" smtClean="0"/>
              <a:t> </a:t>
            </a:r>
            <a:r>
              <a:rPr lang="ro-RO" sz="2400" dirty="0"/>
              <a:t>suplimentare introduse </a:t>
            </a:r>
            <a:r>
              <a:rPr lang="ro-RO" sz="2400" dirty="0" err="1"/>
              <a:t>isi</a:t>
            </a:r>
            <a:r>
              <a:rPr lang="ro-RO" sz="2400" dirty="0"/>
              <a:t> </a:t>
            </a:r>
            <a:r>
              <a:rPr lang="ro-RO" sz="2400" dirty="0" err="1"/>
              <a:t>demonstreaza</a:t>
            </a:r>
            <a:r>
              <a:rPr lang="ro-RO" sz="2400" dirty="0"/>
              <a:t> </a:t>
            </a:r>
            <a:r>
              <a:rPr lang="ro-RO" sz="2400" b="1" u="sng" dirty="0"/>
              <a:t>caracterul inovativ </a:t>
            </a:r>
            <a:r>
              <a:rPr lang="ro-RO" sz="2400" dirty="0"/>
              <a:t>prin </a:t>
            </a:r>
            <a:r>
              <a:rPr lang="ro-RO" sz="2400" dirty="0" err="1"/>
              <a:t>interventia</a:t>
            </a:r>
            <a:r>
              <a:rPr lang="ro-RO" sz="2400" dirty="0"/>
              <a:t> pe mai multe paliere: </a:t>
            </a:r>
            <a:endParaRPr lang="ro-RO" sz="2400" dirty="0" smtClean="0"/>
          </a:p>
          <a:p>
            <a:pPr marL="0" indent="0" algn="just">
              <a:buNone/>
            </a:pPr>
            <a:endParaRPr lang="ro-RO" sz="2400" dirty="0"/>
          </a:p>
          <a:p>
            <a:pPr marL="0" indent="0" algn="just">
              <a:buNone/>
            </a:pPr>
            <a:r>
              <a:rPr lang="ro-RO" sz="2400" dirty="0"/>
              <a:t>1.	Formarea unor </a:t>
            </a:r>
            <a:r>
              <a:rPr lang="ro-RO" sz="2400" dirty="0" err="1"/>
              <a:t>specialisti</a:t>
            </a:r>
            <a:r>
              <a:rPr lang="ro-RO" sz="2400" dirty="0"/>
              <a:t> pentru a deveni </a:t>
            </a:r>
            <a:r>
              <a:rPr lang="ro-RO" sz="2400" b="1" i="1" dirty="0"/>
              <a:t>traineri de </a:t>
            </a:r>
            <a:r>
              <a:rPr lang="ro-RO" sz="2400" b="1" i="1" dirty="0" err="1"/>
              <a:t>abilitati</a:t>
            </a:r>
            <a:r>
              <a:rPr lang="ro-RO" sz="2400" b="1" i="1" dirty="0"/>
              <a:t> non-cognitive </a:t>
            </a:r>
            <a:r>
              <a:rPr lang="ro-RO" sz="2400" dirty="0"/>
              <a:t>pentru copii ca metodă de succes în integrarea socială a copilului</a:t>
            </a:r>
          </a:p>
          <a:p>
            <a:pPr marL="514350" indent="-514350" algn="just">
              <a:buAutoNum type="arabicPeriod" startAt="2"/>
            </a:pPr>
            <a:r>
              <a:rPr lang="ro-RO" sz="2400" dirty="0" smtClean="0"/>
              <a:t>Derularea </a:t>
            </a:r>
            <a:r>
              <a:rPr lang="ro-RO" sz="2400" dirty="0"/>
              <a:t>de </a:t>
            </a:r>
            <a:r>
              <a:rPr lang="ro-RO" sz="2400" b="1" i="1" dirty="0" err="1"/>
              <a:t>activitati</a:t>
            </a:r>
            <a:r>
              <a:rPr lang="ro-RO" sz="2400" b="1" i="1" dirty="0"/>
              <a:t> de dezvoltare a </a:t>
            </a:r>
            <a:r>
              <a:rPr lang="ro-RO" sz="2400" b="1" i="1" dirty="0" err="1"/>
              <a:t>abilitatilor</a:t>
            </a:r>
            <a:r>
              <a:rPr lang="ro-RO" sz="2400" b="1" i="1" dirty="0"/>
              <a:t> non-cognitive pentru copii</a:t>
            </a:r>
            <a:r>
              <a:rPr lang="ro-RO" sz="2400" dirty="0"/>
              <a:t>, inclusiv pentru copiii cu </a:t>
            </a:r>
            <a:r>
              <a:rPr lang="ro-RO" sz="2400" dirty="0" err="1"/>
              <a:t>parintii</a:t>
            </a:r>
            <a:r>
              <a:rPr lang="ro-RO" sz="2400" dirty="0"/>
              <a:t> </a:t>
            </a:r>
            <a:r>
              <a:rPr lang="ro-RO" sz="2400" dirty="0" err="1"/>
              <a:t>plecati</a:t>
            </a:r>
            <a:r>
              <a:rPr lang="ro-RO" sz="2400" dirty="0"/>
              <a:t> in </a:t>
            </a:r>
            <a:r>
              <a:rPr lang="ro-RO" sz="2400" dirty="0" err="1"/>
              <a:t>strainatate</a:t>
            </a:r>
            <a:r>
              <a:rPr lang="ro-RO" sz="2400" dirty="0"/>
              <a:t>. </a:t>
            </a:r>
            <a:endParaRPr lang="ro-RO" sz="2400" dirty="0" smtClean="0"/>
          </a:p>
          <a:p>
            <a:pPr marL="0" indent="0" algn="just">
              <a:buNone/>
            </a:pPr>
            <a:endParaRPr lang="ro-RO" sz="2400" dirty="0"/>
          </a:p>
          <a:p>
            <a:pPr marL="0" indent="0" algn="just">
              <a:buNone/>
            </a:pPr>
            <a:endParaRPr lang="ro-RO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81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515291"/>
            <a:ext cx="10515600" cy="37519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/>
              <a:t> </a:t>
            </a:r>
            <a:endParaRPr lang="ro-RO" sz="2400" dirty="0" smtClean="0"/>
          </a:p>
          <a:p>
            <a:pPr marL="0" indent="0" algn="just">
              <a:buNone/>
            </a:pPr>
            <a:endParaRPr lang="ro-RO" sz="2600" dirty="0" smtClean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reptunghi 1"/>
          <p:cNvSpPr/>
          <p:nvPr/>
        </p:nvSpPr>
        <p:spPr>
          <a:xfrm>
            <a:off x="1573924" y="2009876"/>
            <a:ext cx="97798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 smtClean="0"/>
              <a:t>3. </a:t>
            </a:r>
            <a:r>
              <a:rPr lang="ro-RO" sz="2400" dirty="0" smtClean="0"/>
              <a:t>Introducerea </a:t>
            </a:r>
            <a:r>
              <a:rPr lang="ro-RO" sz="2400" dirty="0"/>
              <a:t>unei </a:t>
            </a:r>
            <a:r>
              <a:rPr lang="ro-RO" sz="2400" b="1" i="1" dirty="0"/>
              <a:t>metode neconvenționale de educație, prin artă, pentru stimularea participării </a:t>
            </a:r>
            <a:r>
              <a:rPr lang="ro-RO" sz="2400" b="1" i="1" dirty="0" err="1"/>
              <a:t>şcolare</a:t>
            </a:r>
            <a:r>
              <a:rPr lang="ro-RO" sz="2400" b="1" i="1" dirty="0"/>
              <a:t> </a:t>
            </a:r>
            <a:r>
              <a:rPr lang="ro-RO" sz="2400" b="1" i="1" dirty="0" err="1"/>
              <a:t>şi</a:t>
            </a:r>
            <a:r>
              <a:rPr lang="ro-RO" sz="2400" b="1" i="1" dirty="0"/>
              <a:t> transmiterea unor mesaje </a:t>
            </a:r>
            <a:r>
              <a:rPr lang="ro-RO" sz="2400" b="1" i="1" dirty="0" err="1"/>
              <a:t>motivaţionale</a:t>
            </a:r>
            <a:r>
              <a:rPr lang="ro-RO" sz="2400" b="1" i="1" dirty="0"/>
              <a:t> </a:t>
            </a:r>
            <a:r>
              <a:rPr lang="ro-RO" sz="2400" dirty="0"/>
              <a:t>ce pot fi receptate corect de către copii</a:t>
            </a:r>
            <a:r>
              <a:rPr lang="ro-RO" sz="2400" dirty="0" smtClean="0"/>
              <a:t>.</a:t>
            </a:r>
          </a:p>
          <a:p>
            <a:endParaRPr lang="ro-RO" sz="2400" dirty="0" smtClean="0"/>
          </a:p>
          <a:p>
            <a:r>
              <a:rPr lang="ro-RO" sz="2400" dirty="0" smtClean="0"/>
              <a:t>Astfel </a:t>
            </a:r>
            <a:r>
              <a:rPr lang="ro-RO" sz="2400" dirty="0"/>
              <a:t>va fi realizată o Caravană intitulată „</a:t>
            </a:r>
            <a:r>
              <a:rPr lang="ro-RO" sz="2400" dirty="0" err="1"/>
              <a:t>Educatia</a:t>
            </a:r>
            <a:r>
              <a:rPr lang="ro-RO" sz="2400" dirty="0"/>
              <a:t> prin teatru” care va ajunge in toate cele 81 de </a:t>
            </a:r>
            <a:r>
              <a:rPr lang="ro-RO" sz="2400" dirty="0" err="1"/>
              <a:t>comunităţi</a:t>
            </a:r>
            <a:r>
              <a:rPr lang="ro-RO" sz="2400" dirty="0"/>
              <a:t> de unde sunt selectate </a:t>
            </a:r>
            <a:r>
              <a:rPr lang="ro-RO" sz="2400" dirty="0" err="1"/>
              <a:t>şcolile</a:t>
            </a:r>
            <a:r>
              <a:rPr lang="ro-RO" sz="2400" dirty="0"/>
              <a:t> beneficiare prin proiect. </a:t>
            </a:r>
            <a:endParaRPr lang="ro-RO" sz="2400" dirty="0" smtClean="0"/>
          </a:p>
          <a:p>
            <a:endParaRPr lang="ro-RO" sz="2400" dirty="0" smtClean="0"/>
          </a:p>
          <a:p>
            <a:r>
              <a:rPr lang="ro-RO" sz="2400" dirty="0" smtClean="0"/>
              <a:t>Piesele </a:t>
            </a:r>
            <a:r>
              <a:rPr lang="ro-RO" sz="2400" dirty="0"/>
              <a:t>selectate vor avea un </a:t>
            </a:r>
            <a:r>
              <a:rPr lang="ro-RO" sz="2400" dirty="0" err="1"/>
              <a:t>conţinut</a:t>
            </a:r>
            <a:r>
              <a:rPr lang="ro-RO" sz="2400" dirty="0"/>
              <a:t> educativ </a:t>
            </a:r>
            <a:r>
              <a:rPr lang="ro-RO" sz="2400" dirty="0" err="1"/>
              <a:t>şi</a:t>
            </a:r>
            <a:r>
              <a:rPr lang="ro-RO" sz="2400" dirty="0"/>
              <a:t> adaptate temei proiectului </a:t>
            </a:r>
            <a:r>
              <a:rPr lang="ro-RO" sz="2400" dirty="0" err="1"/>
              <a:t>şi</a:t>
            </a:r>
            <a:r>
              <a:rPr lang="ro-RO" sz="2400" dirty="0"/>
              <a:t> vârstei copiilor.</a:t>
            </a:r>
          </a:p>
        </p:txBody>
      </p:sp>
    </p:spTree>
    <p:extLst>
      <p:ext uri="{BB962C8B-B14F-4D97-AF65-F5344CB8AC3E}">
        <p14:creationId xmlns:p14="http://schemas.microsoft.com/office/powerpoint/2010/main" val="78050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515291"/>
            <a:ext cx="10515600" cy="37519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400" dirty="0"/>
              <a:t> </a:t>
            </a:r>
            <a:endParaRPr lang="ro-RO" sz="2400" dirty="0" smtClean="0"/>
          </a:p>
          <a:p>
            <a:pPr marL="0" indent="0" algn="ctr">
              <a:buNone/>
            </a:pPr>
            <a:r>
              <a:rPr lang="ro-RO" dirty="0"/>
              <a:t>Johann Amos Comenius, în lucrarea sa „Didactica magna”, considera că la naștere, natura înzestrează copilul numai cu </a:t>
            </a:r>
            <a:r>
              <a:rPr lang="ro-RO" i="1" dirty="0"/>
              <a:t>„semințele științei, ale moralității și religiozității</a:t>
            </a:r>
            <a:r>
              <a:rPr lang="ro-RO" dirty="0"/>
              <a:t>”, ele devin un bun al fiecărui </a:t>
            </a:r>
            <a:r>
              <a:rPr lang="ro-RO" u="sng" dirty="0"/>
              <a:t>om numai prin educație</a:t>
            </a:r>
            <a:r>
              <a:rPr lang="ro-RO" u="sng" dirty="0" smtClean="0"/>
              <a:t>.</a:t>
            </a:r>
            <a:endParaRPr lang="en-US" u="sng" dirty="0" smtClean="0"/>
          </a:p>
          <a:p>
            <a:pPr marL="0" indent="0" algn="ctr">
              <a:buNone/>
            </a:pPr>
            <a:r>
              <a:rPr lang="ro-RO" b="1" dirty="0" smtClean="0"/>
              <a:t> </a:t>
            </a:r>
            <a:r>
              <a:rPr lang="en-US" b="1" dirty="0"/>
              <a:t>E</a:t>
            </a:r>
            <a:r>
              <a:rPr lang="ro-RO" b="1" dirty="0" err="1" smtClean="0"/>
              <a:t>ducația</a:t>
            </a:r>
            <a:r>
              <a:rPr lang="ro-RO" b="1" dirty="0" smtClean="0"/>
              <a:t> </a:t>
            </a:r>
            <a:r>
              <a:rPr lang="ro-RO" b="1" dirty="0"/>
              <a:t>este o activitate de stimulare a acestor „semințe”, și implicit, de conducere a procesului de umanizare, </a:t>
            </a:r>
            <a:endParaRPr lang="en-US" b="1" dirty="0" smtClean="0"/>
          </a:p>
          <a:p>
            <a:pPr marL="0" indent="0" algn="ctr">
              <a:buNone/>
            </a:pPr>
            <a:r>
              <a:rPr lang="ro-RO" b="1" dirty="0" smtClean="0">
                <a:solidFill>
                  <a:srgbClr val="FF0000"/>
                </a:solidFill>
              </a:rPr>
              <a:t>OMUL ”</a:t>
            </a:r>
            <a:r>
              <a:rPr lang="ro-RO" b="1" i="1" dirty="0" smtClean="0">
                <a:solidFill>
                  <a:srgbClr val="FF0000"/>
                </a:solidFill>
              </a:rPr>
              <a:t>NU POATE DEVENI OM DECÂT DACĂ ESTE EDUCAT</a:t>
            </a:r>
            <a:r>
              <a:rPr lang="ro-RO" b="1" dirty="0" smtClean="0">
                <a:solidFill>
                  <a:srgbClr val="FF0000"/>
                </a:solidFill>
              </a:rPr>
              <a:t>”.</a:t>
            </a:r>
            <a:endParaRPr lang="ro-RO" b="1" i="1" dirty="0" smtClean="0">
              <a:solidFill>
                <a:srgbClr val="FF0000"/>
              </a:solidFill>
            </a:endParaRPr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08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733006"/>
            <a:ext cx="10515600" cy="382163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o-RO" sz="2400" b="1" i="1" dirty="0" smtClean="0"/>
              <a:t>Echipa de management:</a:t>
            </a:r>
          </a:p>
          <a:p>
            <a:pPr marL="0" indent="0" algn="just">
              <a:buNone/>
            </a:pPr>
            <a:r>
              <a:rPr lang="ro-RO" sz="2400" dirty="0" smtClean="0"/>
              <a:t>Vasiliu Cristina – coordonator proiect</a:t>
            </a:r>
          </a:p>
          <a:p>
            <a:pPr marL="0" indent="0" algn="just">
              <a:buNone/>
            </a:pPr>
            <a:r>
              <a:rPr lang="ro-RO" sz="2400" dirty="0" smtClean="0"/>
              <a:t>Stroescu Alina Ștefania – manager financiar</a:t>
            </a:r>
          </a:p>
          <a:p>
            <a:pPr marL="0" indent="0" algn="just">
              <a:buNone/>
            </a:pPr>
            <a:r>
              <a:rPr lang="ro-RO" sz="2400" dirty="0" err="1" smtClean="0"/>
              <a:t>Manolachi</a:t>
            </a:r>
            <a:r>
              <a:rPr lang="ro-RO" sz="2400" dirty="0" smtClean="0"/>
              <a:t> Petrică – specialist achiziții</a:t>
            </a:r>
          </a:p>
          <a:p>
            <a:pPr marL="0" indent="0" algn="just">
              <a:buNone/>
            </a:pPr>
            <a:r>
              <a:rPr lang="ro-RO" sz="2400" dirty="0" smtClean="0"/>
              <a:t>Ciurescu Anca Mihaela –</a:t>
            </a:r>
            <a:r>
              <a:rPr lang="en-US" sz="2400" dirty="0" smtClean="0"/>
              <a:t> </a:t>
            </a:r>
            <a:r>
              <a:rPr lang="en-US" sz="2400" dirty="0" err="1" smtClean="0"/>
              <a:t>responsabil</a:t>
            </a:r>
            <a:r>
              <a:rPr lang="en-US" sz="2400" dirty="0" smtClean="0"/>
              <a:t> </a:t>
            </a:r>
            <a:r>
              <a:rPr lang="en-US" sz="2400" dirty="0" err="1" smtClean="0"/>
              <a:t>comunicare</a:t>
            </a:r>
            <a:r>
              <a:rPr lang="en-US" sz="2400" dirty="0" smtClean="0"/>
              <a:t> </a:t>
            </a:r>
            <a:r>
              <a:rPr lang="ro-RO" sz="2400" dirty="0" err="1" smtClean="0"/>
              <a:t>şi</a:t>
            </a:r>
            <a:r>
              <a:rPr lang="en-US" sz="2400" dirty="0" smtClean="0"/>
              <a:t> </a:t>
            </a:r>
            <a:r>
              <a:rPr lang="en-US" sz="2400" dirty="0" err="1" smtClean="0"/>
              <a:t>politici</a:t>
            </a:r>
            <a:r>
              <a:rPr lang="en-US" sz="2400" dirty="0" smtClean="0"/>
              <a:t> </a:t>
            </a:r>
            <a:r>
              <a:rPr lang="en-US" sz="2400" dirty="0" err="1" smtClean="0"/>
              <a:t>orizontale</a:t>
            </a:r>
            <a:r>
              <a:rPr lang="en-US" sz="2400" dirty="0" smtClean="0"/>
              <a:t> </a:t>
            </a:r>
            <a:endParaRPr lang="ro-RO" sz="2400" dirty="0" smtClean="0"/>
          </a:p>
          <a:p>
            <a:pPr marL="0" indent="0" algn="just">
              <a:buNone/>
            </a:pPr>
            <a:r>
              <a:rPr lang="ro-RO" sz="2400" dirty="0" smtClean="0"/>
              <a:t>Novac Leonid – responsabil plăți</a:t>
            </a:r>
          </a:p>
          <a:p>
            <a:pPr marL="0" indent="0" algn="just">
              <a:buNone/>
            </a:pPr>
            <a:r>
              <a:rPr lang="ro-RO" sz="2400" b="1" i="1" dirty="0" smtClean="0"/>
              <a:t>Echipă de implementare:</a:t>
            </a:r>
          </a:p>
          <a:p>
            <a:pPr marL="0" indent="0" algn="just">
              <a:buNone/>
            </a:pPr>
            <a:r>
              <a:rPr lang="ro-RO" sz="2400" dirty="0" smtClean="0"/>
              <a:t>Laic Daniela – Coordonator Centru de resurse „</a:t>
            </a:r>
            <a:r>
              <a:rPr lang="ro-RO" sz="2400" dirty="0" err="1" smtClean="0"/>
              <a:t>Şcoal</a:t>
            </a:r>
            <a:r>
              <a:rPr lang="en-US" sz="2400" dirty="0" smtClean="0"/>
              <a:t>a</a:t>
            </a:r>
            <a:r>
              <a:rPr lang="ro-RO" sz="2400" dirty="0" smtClean="0"/>
              <a:t> t</a:t>
            </a:r>
            <a:r>
              <a:rPr lang="en-US" sz="2400" dirty="0" smtClean="0"/>
              <a:t>e</a:t>
            </a:r>
            <a:r>
              <a:rPr lang="ro-RO" sz="2400" dirty="0" smtClean="0"/>
              <a:t> face OM!”</a:t>
            </a:r>
          </a:p>
          <a:p>
            <a:pPr marL="0" indent="0" algn="just">
              <a:buNone/>
            </a:pPr>
            <a:r>
              <a:rPr lang="ro-RO" sz="2400" dirty="0" smtClean="0"/>
              <a:t>Cojocaru Ștefan Marian – Coordonator educație parentală</a:t>
            </a:r>
          </a:p>
          <a:p>
            <a:pPr marL="0" indent="0" algn="ctr">
              <a:buNone/>
            </a:pPr>
            <a:r>
              <a:rPr lang="ro-RO" sz="2400" dirty="0" smtClean="0">
                <a:hlinkClick r:id="rId2"/>
              </a:rPr>
              <a:t>www.scoalatefaceom.ro</a:t>
            </a:r>
            <a:endParaRPr lang="ro-RO" sz="2400" dirty="0" smtClean="0"/>
          </a:p>
          <a:p>
            <a:pPr marL="0" indent="0" algn="just">
              <a:buNone/>
            </a:pPr>
            <a:endParaRPr lang="ro-RO" sz="2400" dirty="0"/>
          </a:p>
          <a:p>
            <a:pPr marL="0" indent="0" algn="just">
              <a:buNone/>
            </a:pP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368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454332"/>
            <a:ext cx="10515600" cy="4100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o-RO" b="1" i="1" dirty="0" smtClean="0"/>
              <a:t>Vă mulțumim!</a:t>
            </a:r>
          </a:p>
          <a:p>
            <a:pPr marL="0" indent="0" algn="ctr">
              <a:buNone/>
            </a:pPr>
            <a:endParaRPr lang="ro-RO" b="1" dirty="0" smtClean="0"/>
          </a:p>
          <a:p>
            <a:pPr marL="0" indent="0" algn="just">
              <a:buNone/>
            </a:pPr>
            <a:r>
              <a:rPr lang="ro-RO" sz="2400" b="1" i="1" dirty="0" smtClean="0"/>
              <a:t>Date de contact:</a:t>
            </a:r>
          </a:p>
          <a:p>
            <a:pPr marL="0" indent="0" algn="just">
              <a:buNone/>
            </a:pPr>
            <a:r>
              <a:rPr lang="ro-RO" sz="2400" u="sng" dirty="0" smtClean="0"/>
              <a:t>Consiliul județean Vaslui</a:t>
            </a:r>
          </a:p>
          <a:p>
            <a:pPr marL="0" indent="0" algn="just">
              <a:buNone/>
            </a:pPr>
            <a:r>
              <a:rPr lang="ro-RO" sz="2000" dirty="0" smtClean="0"/>
              <a:t>Tel. – 0235.361086, int. 225,232</a:t>
            </a:r>
          </a:p>
          <a:p>
            <a:pPr marL="0" indent="0" algn="just">
              <a:buNone/>
            </a:pPr>
            <a:r>
              <a:rPr lang="ro-RO" sz="2000" dirty="0" smtClean="0"/>
              <a:t>Fax – 0235.361090, e-mail: </a:t>
            </a:r>
            <a:r>
              <a:rPr lang="ro-RO" sz="2000" dirty="0" err="1" smtClean="0"/>
              <a:t>consiliu@cjvs.eu</a:t>
            </a:r>
            <a:endParaRPr lang="ro-RO" sz="2000" dirty="0" smtClean="0"/>
          </a:p>
          <a:p>
            <a:pPr marL="0" indent="0" algn="just">
              <a:buNone/>
            </a:pPr>
            <a:r>
              <a:rPr lang="ro-RO" sz="2400" u="sng" dirty="0" smtClean="0"/>
              <a:t>Fundația </a:t>
            </a:r>
            <a:r>
              <a:rPr lang="ro-RO" sz="2400" u="sng" dirty="0" err="1" smtClean="0"/>
              <a:t>Holt</a:t>
            </a:r>
            <a:r>
              <a:rPr lang="ro-RO" sz="2400" u="sng" dirty="0" smtClean="0"/>
              <a:t> România, Filiala Iași</a:t>
            </a:r>
          </a:p>
          <a:p>
            <a:pPr marL="0" indent="0" algn="just">
              <a:buNone/>
            </a:pPr>
            <a:r>
              <a:rPr lang="ro-RO" sz="2000" dirty="0" smtClean="0"/>
              <a:t>Tel. </a:t>
            </a:r>
            <a:r>
              <a:rPr lang="ro-RO" sz="2000" dirty="0"/>
              <a:t>- 0334/402.515, </a:t>
            </a:r>
            <a:r>
              <a:rPr lang="ro-RO" sz="2000" dirty="0" smtClean="0"/>
              <a:t>0744788779</a:t>
            </a:r>
          </a:p>
          <a:p>
            <a:pPr marL="0" indent="0" algn="just">
              <a:buNone/>
            </a:pPr>
            <a:r>
              <a:rPr lang="ro-RO" sz="2000" dirty="0"/>
              <a:t>Fax - </a:t>
            </a:r>
            <a:r>
              <a:rPr lang="ro-RO" sz="2000" dirty="0" smtClean="0"/>
              <a:t>0332/402.516</a:t>
            </a:r>
            <a:r>
              <a:rPr lang="ro-RO" sz="2000" dirty="0"/>
              <a:t>, e-mail: </a:t>
            </a:r>
            <a:r>
              <a:rPr lang="ro-RO" sz="2000" dirty="0" err="1"/>
              <a:t>office@holtis.ro</a:t>
            </a:r>
            <a:endParaRPr lang="ro-RO" sz="2000" dirty="0"/>
          </a:p>
          <a:p>
            <a:pPr marL="0" indent="0" algn="just">
              <a:buNone/>
            </a:pPr>
            <a:endParaRPr lang="ro-RO" sz="2400" dirty="0"/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96" y="256529"/>
            <a:ext cx="6374609" cy="892056"/>
          </a:xfrm>
          <a:prstGeom prst="rect">
            <a:avLst/>
          </a:prstGeom>
        </p:spPr>
      </p:pic>
      <p:pic>
        <p:nvPicPr>
          <p:cNvPr id="5" name="Picture 2" descr="ant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24" y="5677469"/>
            <a:ext cx="6553752" cy="9689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40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1212</Words>
  <Application>Microsoft Office PowerPoint</Application>
  <PresentationFormat>Ecran lat</PresentationFormat>
  <Paragraphs>96</Paragraphs>
  <Slides>39</Slides>
  <Notes>2</Notes>
  <HiddenSlides>0</HiddenSlides>
  <MMClips>0</MMClips>
  <ScaleCrop>false</ScaleCrop>
  <HeadingPairs>
    <vt:vector size="6" baseType="variant">
      <vt:variant>
        <vt:lpstr>Fonturi utilizate</vt:lpstr>
      </vt:variant>
      <vt:variant>
        <vt:i4>4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Wingdings</vt:lpstr>
      <vt:lpstr>Temă Office</vt:lpstr>
      <vt:lpstr>Școala te face OM!</vt:lpstr>
      <vt:lpstr>Prezentare PowerPoint</vt:lpstr>
      <vt:lpstr>Prezentare PowerPoint</vt:lpstr>
      <vt:lpstr> 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Școala te face OM!</dc:title>
  <dc:creator>Madalina Belcescu</dc:creator>
  <cp:lastModifiedBy>Daniel Purice</cp:lastModifiedBy>
  <cp:revision>59</cp:revision>
  <dcterms:created xsi:type="dcterms:W3CDTF">2015-03-05T12:35:59Z</dcterms:created>
  <dcterms:modified xsi:type="dcterms:W3CDTF">2016-07-14T06:56:00Z</dcterms:modified>
</cp:coreProperties>
</file>